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Nanum Gothic" panose="020B0600000101010101" charset="-127"/>
      <p:regular r:id="rId24"/>
    </p:embeddedFont>
    <p:embeddedFont>
      <p:font typeface="Nanum Gothic Bold" panose="020B0600000101010101" charset="-127"/>
      <p:regular r:id="rId25"/>
    </p:embeddedFont>
    <p:embeddedFont>
      <p:font typeface="Nanum Square" panose="020B0600000101010101" charset="-127"/>
      <p:regular r:id="rId26"/>
    </p:embeddedFont>
    <p:embeddedFont>
      <p:font typeface="Source Han Sans KR" panose="020B0600000101010101" charset="-127"/>
      <p:regular r:id="rId27"/>
    </p:embeddedFont>
    <p:embeddedFont>
      <p:font typeface="Source Han Sans KR Bold" panose="020B0600000101010101" charset="-127"/>
      <p:regular r:id="rId28"/>
    </p:embeddedFont>
    <p:embeddedFont>
      <p:font typeface=" Avenir Next Arabic Medium" panose="020B0600000101010101" charset="-78"/>
      <p:regular r:id="rId29"/>
    </p:embeddedFont>
    <p:embeddedFont>
      <p:font typeface=" Avenir Next Arabic Semi-Bold" panose="020B0600000101010101" charset="-78"/>
      <p:regular r:id="rId30"/>
    </p:embeddedFont>
    <p:embeddedFont>
      <p:font typeface="Arimo Bold" panose="020B0600000101010101" charset="0"/>
      <p:regular r:id="rId31"/>
    </p:embeddedFont>
    <p:embeddedFont>
      <p:font typeface="Canva Sans" panose="020B0600000101010101" charset="0"/>
      <p:regular r:id="rId32"/>
    </p:embeddedFont>
    <p:embeddedFont>
      <p:font typeface="Canva Sans Bold" panose="020B0600000101010101" charset="0"/>
      <p:regular r:id="rId33"/>
    </p:embeddedFont>
    <p:embeddedFont>
      <p:font typeface="Raleway" panose="020F0502020204030204" pitchFamily="2" charset="0"/>
      <p:regular r:id="rId34"/>
    </p:embeddedFont>
    <p:embeddedFont>
      <p:font typeface="Raleway Bold" panose="020B0600000101010101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44" y="4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발표 때 수강 계획 시간표 작성 및 제약사항 검증 부분에 왜 못했는지 기술해주시면 감사하겠습니다!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uos.unknownpgr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uos.unknownpgr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73589" y="4503386"/>
            <a:ext cx="4140822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GradUOS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765479" y="3619500"/>
            <a:ext cx="2757041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졸업</a:t>
            </a: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도우미</a:t>
            </a:r>
            <a:endParaRPr lang="en-US" sz="3999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8931275"/>
            <a:ext cx="18288005" cy="654050"/>
            <a:chOff x="0" y="0"/>
            <a:chExt cx="24384007" cy="872067"/>
          </a:xfrm>
        </p:grpSpPr>
        <p:sp>
          <p:nvSpPr>
            <p:cNvPr id="5" name="TextBox 5"/>
            <p:cNvSpPr txBox="1"/>
            <p:nvPr/>
          </p:nvSpPr>
          <p:spPr>
            <a:xfrm>
              <a:off x="6096000" y="-38100"/>
              <a:ext cx="12192000" cy="91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2019920003 권준호                      2019920016 김원빈               2019920048 정민혁             2019920055 채민관                      2020920025 박정익               2020920051 이현제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436033"/>
              <a:ext cx="6096000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18288000" y="429683"/>
              <a:ext cx="6096000" cy="635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23940" y="1206395"/>
            <a:ext cx="3341153" cy="1905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33810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03. Final Architecture</a:t>
            </a:r>
          </a:p>
        </p:txBody>
      </p:sp>
      <p:sp>
        <p:nvSpPr>
          <p:cNvPr id="4" name="Freeform 4"/>
          <p:cNvSpPr/>
          <p:nvPr/>
        </p:nvSpPr>
        <p:spPr>
          <a:xfrm>
            <a:off x="726139" y="1531331"/>
            <a:ext cx="3974664" cy="7726969"/>
          </a:xfrm>
          <a:custGeom>
            <a:avLst/>
            <a:gdLst/>
            <a:ahLst/>
            <a:cxnLst/>
            <a:rect l="l" t="t" r="r" b="b"/>
            <a:pathLst>
              <a:path w="3974664" h="7726969">
                <a:moveTo>
                  <a:pt x="0" y="0"/>
                </a:moveTo>
                <a:lnTo>
                  <a:pt x="3974664" y="0"/>
                </a:lnTo>
                <a:lnTo>
                  <a:pt x="3974664" y="7726969"/>
                </a:lnTo>
                <a:lnTo>
                  <a:pt x="0" y="7726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903312" y="3871902"/>
            <a:ext cx="5457527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Overall architecture of service backend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46920" y="5026332"/>
            <a:ext cx="2013709" cy="499817"/>
            <a:chOff x="0" y="0"/>
            <a:chExt cx="2684946" cy="66642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684946" cy="666423"/>
              <a:chOff x="0" y="0"/>
              <a:chExt cx="741047" cy="1839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41047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741047" h="183933">
                    <a:moveTo>
                      <a:pt x="91967" y="0"/>
                    </a:moveTo>
                    <a:lnTo>
                      <a:pt x="649081" y="0"/>
                    </a:lnTo>
                    <a:cubicBezTo>
                      <a:pt x="673472" y="0"/>
                      <a:pt x="696864" y="9689"/>
                      <a:pt x="714111" y="26936"/>
                    </a:cubicBezTo>
                    <a:cubicBezTo>
                      <a:pt x="731358" y="44184"/>
                      <a:pt x="741047" y="67576"/>
                      <a:pt x="741047" y="91967"/>
                    </a:cubicBezTo>
                    <a:lnTo>
                      <a:pt x="741047" y="91967"/>
                    </a:lnTo>
                    <a:cubicBezTo>
                      <a:pt x="741047" y="116358"/>
                      <a:pt x="731358" y="139750"/>
                      <a:pt x="714111" y="156997"/>
                    </a:cubicBezTo>
                    <a:cubicBezTo>
                      <a:pt x="696864" y="174244"/>
                      <a:pt x="673472" y="183933"/>
                      <a:pt x="64908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741047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53571" y="106831"/>
              <a:ext cx="1977805" cy="405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4"/>
                </a:lnSpc>
                <a:spcBef>
                  <a:spcPct val="0"/>
                </a:spcBef>
              </a:pPr>
              <a:r>
                <a:rPr lang="en-US" sz="1789" b="1">
                  <a:solidFill>
                    <a:srgbClr val="FEFBEE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모델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96116" y="5026332"/>
            <a:ext cx="2209738" cy="499817"/>
            <a:chOff x="0" y="0"/>
            <a:chExt cx="2946317" cy="66642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946317" cy="666423"/>
              <a:chOff x="0" y="0"/>
              <a:chExt cx="813186" cy="18393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3186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13186" h="183933">
                    <a:moveTo>
                      <a:pt x="91967" y="0"/>
                    </a:moveTo>
                    <a:lnTo>
                      <a:pt x="721219" y="0"/>
                    </a:lnTo>
                    <a:cubicBezTo>
                      <a:pt x="745611" y="0"/>
                      <a:pt x="769003" y="9689"/>
                      <a:pt x="786250" y="26936"/>
                    </a:cubicBezTo>
                    <a:cubicBezTo>
                      <a:pt x="803497" y="44184"/>
                      <a:pt x="813186" y="67576"/>
                      <a:pt x="813186" y="91967"/>
                    </a:cubicBezTo>
                    <a:lnTo>
                      <a:pt x="813186" y="91967"/>
                    </a:lnTo>
                    <a:cubicBezTo>
                      <a:pt x="813186" y="116358"/>
                      <a:pt x="803497" y="139750"/>
                      <a:pt x="786250" y="156997"/>
                    </a:cubicBezTo>
                    <a:cubicBezTo>
                      <a:pt x="769003" y="174244"/>
                      <a:pt x="745611" y="183933"/>
                      <a:pt x="72121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813186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563509" y="106831"/>
              <a:ext cx="1819299" cy="405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4"/>
                </a:lnSpc>
                <a:spcBef>
                  <a:spcPct val="0"/>
                </a:spcBef>
              </a:pPr>
              <a:r>
                <a:rPr lang="en-US" sz="1789" b="1">
                  <a:solidFill>
                    <a:srgbClr val="FEFBEE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컨트롤러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79805" y="5026332"/>
            <a:ext cx="2356284" cy="499817"/>
            <a:chOff x="0" y="0"/>
            <a:chExt cx="867115" cy="1839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7115" cy="183933"/>
            </a:xfrm>
            <a:custGeom>
              <a:avLst/>
              <a:gdLst/>
              <a:ahLst/>
              <a:cxnLst/>
              <a:rect l="l" t="t" r="r" b="b"/>
              <a:pathLst>
                <a:path w="867115" h="183933">
                  <a:moveTo>
                    <a:pt x="91967" y="0"/>
                  </a:moveTo>
                  <a:lnTo>
                    <a:pt x="775149" y="0"/>
                  </a:lnTo>
                  <a:cubicBezTo>
                    <a:pt x="799540" y="0"/>
                    <a:pt x="822932" y="9689"/>
                    <a:pt x="840179" y="26936"/>
                  </a:cubicBezTo>
                  <a:cubicBezTo>
                    <a:pt x="857426" y="44184"/>
                    <a:pt x="867115" y="67576"/>
                    <a:pt x="867115" y="91967"/>
                  </a:cubicBezTo>
                  <a:lnTo>
                    <a:pt x="867115" y="91967"/>
                  </a:lnTo>
                  <a:cubicBezTo>
                    <a:pt x="867115" y="116358"/>
                    <a:pt x="857426" y="139750"/>
                    <a:pt x="840179" y="156997"/>
                  </a:cubicBezTo>
                  <a:cubicBezTo>
                    <a:pt x="822932" y="174244"/>
                    <a:pt x="799540" y="183933"/>
                    <a:pt x="775149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67115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230887" y="5094549"/>
            <a:ext cx="1654120" cy="31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4"/>
              </a:lnSpc>
              <a:spcBef>
                <a:spcPct val="0"/>
              </a:spcBef>
            </a:pPr>
            <a:r>
              <a:rPr lang="en-US" sz="1789" b="1">
                <a:solidFill>
                  <a:srgbClr val="FEFBEE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서비스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225029" y="5026332"/>
            <a:ext cx="1654120" cy="499817"/>
            <a:chOff x="0" y="0"/>
            <a:chExt cx="2205493" cy="66642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205493" cy="666423"/>
              <a:chOff x="0" y="0"/>
              <a:chExt cx="608718" cy="18393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0871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08718" h="183933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51446" y="106831"/>
              <a:ext cx="1702602" cy="405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4"/>
                </a:lnSpc>
                <a:spcBef>
                  <a:spcPct val="0"/>
                </a:spcBef>
              </a:pPr>
              <a:r>
                <a:rPr lang="en-US" sz="1789" b="1">
                  <a:solidFill>
                    <a:srgbClr val="FEFBEE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레포지토리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489435" y="6211736"/>
            <a:ext cx="2728680" cy="6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도메인 모델 (연산의 대상) 을 정의하는 클래스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63796" y="6049811"/>
            <a:ext cx="2597043" cy="6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비즈니스 로직을 처리하는 서비스 클래스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39713" y="6049811"/>
            <a:ext cx="3122543" cy="6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애플리케이션의 진입점, </a:t>
            </a:r>
          </a:p>
          <a:p>
            <a:pPr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컨트롤러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53567" y="6211736"/>
            <a:ext cx="2597043" cy="324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저장소 접근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23940" y="1206395"/>
            <a:ext cx="3341153" cy="1905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33810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03. Final Architecture</a:t>
            </a:r>
          </a:p>
        </p:txBody>
      </p:sp>
      <p:sp>
        <p:nvSpPr>
          <p:cNvPr id="4" name="Freeform 4"/>
          <p:cNvSpPr/>
          <p:nvPr/>
        </p:nvSpPr>
        <p:spPr>
          <a:xfrm>
            <a:off x="726139" y="1531331"/>
            <a:ext cx="3974664" cy="7726969"/>
          </a:xfrm>
          <a:custGeom>
            <a:avLst/>
            <a:gdLst/>
            <a:ahLst/>
            <a:cxnLst/>
            <a:rect l="l" t="t" r="r" b="b"/>
            <a:pathLst>
              <a:path w="3974664" h="7726969">
                <a:moveTo>
                  <a:pt x="0" y="0"/>
                </a:moveTo>
                <a:lnTo>
                  <a:pt x="3974664" y="0"/>
                </a:lnTo>
                <a:lnTo>
                  <a:pt x="3974664" y="7726969"/>
                </a:lnTo>
                <a:lnTo>
                  <a:pt x="0" y="7726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897388" y="4628074"/>
            <a:ext cx="6614258" cy="1141929"/>
            <a:chOff x="0" y="0"/>
            <a:chExt cx="8819011" cy="152257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141712" cy="666423"/>
              <a:chOff x="0" y="0"/>
              <a:chExt cx="867115" cy="1839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671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67115" h="183933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68110" y="106831"/>
              <a:ext cx="2205493" cy="405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4"/>
                </a:lnSpc>
                <a:spcBef>
                  <a:spcPct val="0"/>
                </a:spcBef>
              </a:pPr>
              <a:r>
                <a:rPr lang="en-US" sz="1789" b="1">
                  <a:solidFill>
                    <a:srgbClr val="FEFBEE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서비스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4469053" y="0"/>
              <a:ext cx="4349958" cy="666423"/>
              <a:chOff x="0" y="0"/>
              <a:chExt cx="1200592" cy="1839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00592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0592" h="183933">
                    <a:moveTo>
                      <a:pt x="91967" y="0"/>
                    </a:moveTo>
                    <a:lnTo>
                      <a:pt x="1108626" y="0"/>
                    </a:lnTo>
                    <a:cubicBezTo>
                      <a:pt x="1133017" y="0"/>
                      <a:pt x="1156409" y="9689"/>
                      <a:pt x="1173656" y="26936"/>
                    </a:cubicBezTo>
                    <a:cubicBezTo>
                      <a:pt x="1190903" y="44184"/>
                      <a:pt x="1200592" y="67576"/>
                      <a:pt x="1200592" y="91967"/>
                    </a:cubicBezTo>
                    <a:lnTo>
                      <a:pt x="1200592" y="91967"/>
                    </a:lnTo>
                    <a:cubicBezTo>
                      <a:pt x="1200592" y="116358"/>
                      <a:pt x="1190903" y="139750"/>
                      <a:pt x="1173656" y="156997"/>
                    </a:cubicBezTo>
                    <a:cubicBezTo>
                      <a:pt x="1156409" y="174244"/>
                      <a:pt x="1133017" y="183933"/>
                      <a:pt x="110862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200592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964986" y="106831"/>
              <a:ext cx="3358091" cy="405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4"/>
                </a:lnSpc>
                <a:spcBef>
                  <a:spcPct val="0"/>
                </a:spcBef>
              </a:pPr>
              <a:r>
                <a:rPr lang="en-US" sz="1789" b="1">
                  <a:solidFill>
                    <a:srgbClr val="FEFBEE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레포지토리,인터페이스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3417779" y="307811"/>
              <a:ext cx="775207" cy="0"/>
            </a:xfrm>
            <a:prstGeom prst="line">
              <a:avLst/>
            </a:prstGeom>
            <a:ln w="50800" cap="flat">
              <a:solidFill>
                <a:srgbClr val="090807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4569" y="1117273"/>
              <a:ext cx="6791920" cy="405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7"/>
                </a:lnSpc>
                <a:spcBef>
                  <a:spcPct val="0"/>
                </a:spcBef>
              </a:pPr>
              <a:r>
                <a:rPr lang="en-US" sz="1719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구체 레이어의 접근은 인터페이스를 통해 의존성 역전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915815" y="2732263"/>
            <a:ext cx="5212397" cy="1257636"/>
            <a:chOff x="0" y="0"/>
            <a:chExt cx="6949863" cy="167684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684946" cy="666423"/>
              <a:chOff x="0" y="0"/>
              <a:chExt cx="741047" cy="18393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41047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741047" h="183933">
                    <a:moveTo>
                      <a:pt x="91967" y="0"/>
                    </a:moveTo>
                    <a:lnTo>
                      <a:pt x="649081" y="0"/>
                    </a:lnTo>
                    <a:cubicBezTo>
                      <a:pt x="673472" y="0"/>
                      <a:pt x="696864" y="9689"/>
                      <a:pt x="714111" y="26936"/>
                    </a:cubicBezTo>
                    <a:cubicBezTo>
                      <a:pt x="731358" y="44184"/>
                      <a:pt x="741047" y="67576"/>
                      <a:pt x="741047" y="91967"/>
                    </a:cubicBezTo>
                    <a:lnTo>
                      <a:pt x="741047" y="91967"/>
                    </a:lnTo>
                    <a:cubicBezTo>
                      <a:pt x="741047" y="116358"/>
                      <a:pt x="731358" y="139750"/>
                      <a:pt x="714111" y="156997"/>
                    </a:cubicBezTo>
                    <a:cubicBezTo>
                      <a:pt x="696864" y="174244"/>
                      <a:pt x="673472" y="183933"/>
                      <a:pt x="64908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741047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53571" y="106831"/>
              <a:ext cx="1977805" cy="405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4"/>
                </a:lnSpc>
                <a:spcBef>
                  <a:spcPct val="0"/>
                </a:spcBef>
              </a:pPr>
              <a:r>
                <a:rPr lang="en-US" sz="1789" b="1">
                  <a:solidFill>
                    <a:srgbClr val="FEFBEE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서비스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3808151" y="1876"/>
              <a:ext cx="3141712" cy="666423"/>
              <a:chOff x="0" y="0"/>
              <a:chExt cx="867115" cy="18393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671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67115" h="183933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276260" y="108707"/>
              <a:ext cx="2205493" cy="405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4"/>
                </a:lnSpc>
                <a:spcBef>
                  <a:spcPct val="0"/>
                </a:spcBef>
              </a:pPr>
              <a:r>
                <a:rPr lang="en-US" sz="1789" b="1">
                  <a:solidFill>
                    <a:srgbClr val="FEFBEE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모델</a:t>
              </a: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2858945" y="309687"/>
              <a:ext cx="775207" cy="0"/>
            </a:xfrm>
            <a:prstGeom prst="line">
              <a:avLst/>
            </a:prstGeom>
            <a:ln w="50800" cap="flat">
              <a:solidFill>
                <a:srgbClr val="090807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8971" y="1271549"/>
              <a:ext cx="3344069" cy="405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7"/>
                </a:lnSpc>
                <a:spcBef>
                  <a:spcPct val="0"/>
                </a:spcBef>
              </a:pPr>
              <a:r>
                <a:rPr lang="en-US" sz="1719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서비스 계층이 모델을 조작.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556942" y="6389128"/>
            <a:ext cx="3262469" cy="499817"/>
            <a:chOff x="0" y="0"/>
            <a:chExt cx="4349958" cy="666423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349958" cy="666423"/>
              <a:chOff x="0" y="0"/>
              <a:chExt cx="1200592" cy="18393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200592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0592" h="183933">
                    <a:moveTo>
                      <a:pt x="91967" y="0"/>
                    </a:moveTo>
                    <a:lnTo>
                      <a:pt x="1108626" y="0"/>
                    </a:lnTo>
                    <a:cubicBezTo>
                      <a:pt x="1133017" y="0"/>
                      <a:pt x="1156409" y="9689"/>
                      <a:pt x="1173656" y="26936"/>
                    </a:cubicBezTo>
                    <a:cubicBezTo>
                      <a:pt x="1190903" y="44184"/>
                      <a:pt x="1200592" y="67576"/>
                      <a:pt x="1200592" y="91967"/>
                    </a:cubicBezTo>
                    <a:lnTo>
                      <a:pt x="1200592" y="91967"/>
                    </a:lnTo>
                    <a:cubicBezTo>
                      <a:pt x="1200592" y="116358"/>
                      <a:pt x="1190903" y="139750"/>
                      <a:pt x="1173656" y="156997"/>
                    </a:cubicBezTo>
                    <a:cubicBezTo>
                      <a:pt x="1156409" y="174244"/>
                      <a:pt x="1133017" y="183933"/>
                      <a:pt x="110862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200592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495934" y="106831"/>
              <a:ext cx="3358091" cy="405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4"/>
                </a:lnSpc>
                <a:spcBef>
                  <a:spcPct val="0"/>
                </a:spcBef>
              </a:pPr>
              <a:r>
                <a:rPr lang="en-US" sz="1789" b="1">
                  <a:solidFill>
                    <a:srgbClr val="FEFBEE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레포지토리,인터페이스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9623111" y="6619987"/>
            <a:ext cx="58140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3" name="Group 33"/>
          <p:cNvGrpSpPr/>
          <p:nvPr/>
        </p:nvGrpSpPr>
        <p:grpSpPr>
          <a:xfrm>
            <a:off x="6915815" y="6389128"/>
            <a:ext cx="2356284" cy="499817"/>
            <a:chOff x="0" y="0"/>
            <a:chExt cx="3141712" cy="66642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3141712" cy="666423"/>
              <a:chOff x="0" y="0"/>
              <a:chExt cx="867115" cy="18393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671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67115" h="183933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495300" y="106831"/>
              <a:ext cx="2205493" cy="405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4"/>
                </a:lnSpc>
                <a:spcBef>
                  <a:spcPct val="0"/>
                </a:spcBef>
              </a:pPr>
              <a:r>
                <a:rPr lang="en-US" sz="1789" b="1">
                  <a:solidFill>
                    <a:srgbClr val="FEFBEE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구현체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897388" y="7236475"/>
            <a:ext cx="4948679" cy="31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구현체는 코어 레이어에서 정의된 인터페이스를 상속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3832" y="1206395"/>
            <a:ext cx="3165277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31652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04. Highlight Design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69555" y="7528187"/>
            <a:ext cx="8077543" cy="1962810"/>
            <a:chOff x="0" y="0"/>
            <a:chExt cx="2127419" cy="5169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7419" cy="516954"/>
            </a:xfrm>
            <a:custGeom>
              <a:avLst/>
              <a:gdLst/>
              <a:ahLst/>
              <a:cxnLst/>
              <a:rect l="l" t="t" r="r" b="b"/>
              <a:pathLst>
                <a:path w="2127419" h="516954">
                  <a:moveTo>
                    <a:pt x="0" y="0"/>
                  </a:moveTo>
                  <a:lnTo>
                    <a:pt x="2127419" y="0"/>
                  </a:lnTo>
                  <a:lnTo>
                    <a:pt x="2127419" y="516954"/>
                  </a:lnTo>
                  <a:lnTo>
                    <a:pt x="0" y="5169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127419" cy="555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407"/>
                </a:lnSpc>
              </a:pPr>
              <a:r>
                <a:rPr lang="en-US" sz="1719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Wise에 무리를 주지 않는다.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Sync 시에만 소량의 데이터를 Wise에서 가져오고 이외에는 항상 DB 사용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추후 Chrome Extension을 사용, 모든 Credential은 Browser에서 처리, 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BE는 정보만 수신하게 할 수 있습니다.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따라서 ID/PW를 BE에서 관리하지 않아 사용자가 안심하고 서비스를 이용할 수 있습니다.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769555" y="2618077"/>
            <a:ext cx="6450992" cy="4674271"/>
          </a:xfrm>
          <a:custGeom>
            <a:avLst/>
            <a:gdLst/>
            <a:ahLst/>
            <a:cxnLst/>
            <a:rect l="l" t="t" r="r" b="b"/>
            <a:pathLst>
              <a:path w="6450992" h="4674271">
                <a:moveTo>
                  <a:pt x="0" y="0"/>
                </a:moveTo>
                <a:lnTo>
                  <a:pt x="6450992" y="0"/>
                </a:lnTo>
                <a:lnTo>
                  <a:pt x="6450992" y="4674271"/>
                </a:lnTo>
                <a:lnTo>
                  <a:pt x="0" y="467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E6DDD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9988596" y="2618077"/>
            <a:ext cx="6529849" cy="5891514"/>
          </a:xfrm>
          <a:custGeom>
            <a:avLst/>
            <a:gdLst/>
            <a:ahLst/>
            <a:cxnLst/>
            <a:rect l="l" t="t" r="r" b="b"/>
            <a:pathLst>
              <a:path w="6529849" h="5891514">
                <a:moveTo>
                  <a:pt x="0" y="0"/>
                </a:moveTo>
                <a:lnTo>
                  <a:pt x="6529849" y="0"/>
                </a:lnTo>
                <a:lnTo>
                  <a:pt x="6529849" y="5891515"/>
                </a:lnTo>
                <a:lnTo>
                  <a:pt x="0" y="589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E6DDD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8572972" y="5563835"/>
            <a:ext cx="1062072" cy="0"/>
          </a:xfrm>
          <a:prstGeom prst="line">
            <a:avLst/>
          </a:prstGeom>
          <a:ln w="38100" cap="flat">
            <a:solidFill>
              <a:srgbClr val="DCC1A8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936424" y="1777408"/>
            <a:ext cx="4117254" cy="1048410"/>
            <a:chOff x="0" y="0"/>
            <a:chExt cx="1084380" cy="2761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4380" cy="276124"/>
            </a:xfrm>
            <a:custGeom>
              <a:avLst/>
              <a:gdLst/>
              <a:ahLst/>
              <a:cxnLst/>
              <a:rect l="l" t="t" r="r" b="b"/>
              <a:pathLst>
                <a:path w="1084380" h="276124">
                  <a:moveTo>
                    <a:pt x="0" y="0"/>
                  </a:moveTo>
                  <a:lnTo>
                    <a:pt x="1084380" y="0"/>
                  </a:lnTo>
                  <a:lnTo>
                    <a:pt x="1084380" y="276124"/>
                  </a:lnTo>
                  <a:lnTo>
                    <a:pt x="0" y="276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84380" cy="314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7"/>
                </a:lnSpc>
              </a:pPr>
              <a:r>
                <a:rPr lang="en-US" sz="1719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기존의 Sequential Diagram</a:t>
              </a:r>
            </a:p>
            <a:p>
              <a:pPr algn="ctr">
                <a:lnSpc>
                  <a:spcPts val="2407"/>
                </a:lnSpc>
              </a:pPr>
              <a:endParaRPr lang="en-US" sz="171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30530" y="1777408"/>
            <a:ext cx="5645981" cy="743610"/>
            <a:chOff x="0" y="0"/>
            <a:chExt cx="1487007" cy="1958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7007" cy="195848"/>
            </a:xfrm>
            <a:custGeom>
              <a:avLst/>
              <a:gdLst/>
              <a:ahLst/>
              <a:cxnLst/>
              <a:rect l="l" t="t" r="r" b="b"/>
              <a:pathLst>
                <a:path w="1487007" h="195848">
                  <a:moveTo>
                    <a:pt x="0" y="0"/>
                  </a:moveTo>
                  <a:lnTo>
                    <a:pt x="1487007" y="0"/>
                  </a:lnTo>
                  <a:lnTo>
                    <a:pt x="1487007" y="195848"/>
                  </a:lnTo>
                  <a:lnTo>
                    <a:pt x="0" y="19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87007" cy="233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7"/>
                </a:lnSpc>
              </a:pPr>
              <a:r>
                <a:rPr lang="en-US" sz="1719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Chrome Extension 사용 경우의 Sequential Diagram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3832" y="1206395"/>
            <a:ext cx="3165277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31652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04. Highlight Design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69555" y="7528187"/>
            <a:ext cx="8077543" cy="1658010"/>
            <a:chOff x="0" y="0"/>
            <a:chExt cx="2127419" cy="436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7419" cy="436678"/>
            </a:xfrm>
            <a:custGeom>
              <a:avLst/>
              <a:gdLst/>
              <a:ahLst/>
              <a:cxnLst/>
              <a:rect l="l" t="t" r="r" b="b"/>
              <a:pathLst>
                <a:path w="2127419" h="436678">
                  <a:moveTo>
                    <a:pt x="0" y="0"/>
                  </a:moveTo>
                  <a:lnTo>
                    <a:pt x="2127419" y="0"/>
                  </a:lnTo>
                  <a:lnTo>
                    <a:pt x="2127419" y="436678"/>
                  </a:lnTo>
                  <a:lnTo>
                    <a:pt x="0" y="4366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127419" cy="47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407"/>
                </a:lnSpc>
              </a:pPr>
              <a:r>
                <a:rPr lang="en-US" sz="1719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의존성이 낮다 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API 변경 시에도 클라이언트 측 계산 로직을 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유지할 수 있어 유지보수와 확장성에 유리합니다.</a:t>
              </a:r>
            </a:p>
            <a:p>
              <a:pPr algn="l">
                <a:lnSpc>
                  <a:spcPts val="2407"/>
                </a:lnSpc>
              </a:pPr>
              <a:endParaRPr lang="en-US" sz="171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769555" y="2618077"/>
            <a:ext cx="6450992" cy="4674271"/>
          </a:xfrm>
          <a:custGeom>
            <a:avLst/>
            <a:gdLst/>
            <a:ahLst/>
            <a:cxnLst/>
            <a:rect l="l" t="t" r="r" b="b"/>
            <a:pathLst>
              <a:path w="6450992" h="4674271">
                <a:moveTo>
                  <a:pt x="0" y="0"/>
                </a:moveTo>
                <a:lnTo>
                  <a:pt x="6450992" y="0"/>
                </a:lnTo>
                <a:lnTo>
                  <a:pt x="6450992" y="4674271"/>
                </a:lnTo>
                <a:lnTo>
                  <a:pt x="0" y="467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E6DDD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9988596" y="2618077"/>
            <a:ext cx="6529849" cy="5891514"/>
          </a:xfrm>
          <a:custGeom>
            <a:avLst/>
            <a:gdLst/>
            <a:ahLst/>
            <a:cxnLst/>
            <a:rect l="l" t="t" r="r" b="b"/>
            <a:pathLst>
              <a:path w="6529849" h="5891514">
                <a:moveTo>
                  <a:pt x="0" y="0"/>
                </a:moveTo>
                <a:lnTo>
                  <a:pt x="6529849" y="0"/>
                </a:lnTo>
                <a:lnTo>
                  <a:pt x="6529849" y="5891515"/>
                </a:lnTo>
                <a:lnTo>
                  <a:pt x="0" y="589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E6DDD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8572972" y="5563835"/>
            <a:ext cx="1062072" cy="0"/>
          </a:xfrm>
          <a:prstGeom prst="line">
            <a:avLst/>
          </a:prstGeom>
          <a:ln w="38100" cap="flat">
            <a:solidFill>
              <a:srgbClr val="DCC1A8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430530" y="1777408"/>
            <a:ext cx="5645981" cy="743610"/>
            <a:chOff x="0" y="0"/>
            <a:chExt cx="1487007" cy="1958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87007" cy="195848"/>
            </a:xfrm>
            <a:custGeom>
              <a:avLst/>
              <a:gdLst/>
              <a:ahLst/>
              <a:cxnLst/>
              <a:rect l="l" t="t" r="r" b="b"/>
              <a:pathLst>
                <a:path w="1487007" h="195848">
                  <a:moveTo>
                    <a:pt x="0" y="0"/>
                  </a:moveTo>
                  <a:lnTo>
                    <a:pt x="1487007" y="0"/>
                  </a:lnTo>
                  <a:lnTo>
                    <a:pt x="1487007" y="195848"/>
                  </a:lnTo>
                  <a:lnTo>
                    <a:pt x="0" y="19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87007" cy="233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7"/>
                </a:lnSpc>
              </a:pPr>
              <a:r>
                <a:rPr lang="en-US" sz="1719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Chrome Extension 사용 경우의 Sequential Diagram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36424" y="1777408"/>
            <a:ext cx="4117254" cy="1048410"/>
            <a:chOff x="0" y="0"/>
            <a:chExt cx="1084380" cy="2761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4380" cy="276124"/>
            </a:xfrm>
            <a:custGeom>
              <a:avLst/>
              <a:gdLst/>
              <a:ahLst/>
              <a:cxnLst/>
              <a:rect l="l" t="t" r="r" b="b"/>
              <a:pathLst>
                <a:path w="1084380" h="276124">
                  <a:moveTo>
                    <a:pt x="0" y="0"/>
                  </a:moveTo>
                  <a:lnTo>
                    <a:pt x="1084380" y="0"/>
                  </a:lnTo>
                  <a:lnTo>
                    <a:pt x="1084380" y="276124"/>
                  </a:lnTo>
                  <a:lnTo>
                    <a:pt x="0" y="276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84380" cy="314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7"/>
                </a:lnSpc>
              </a:pPr>
              <a:r>
                <a:rPr lang="en-US" sz="1719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기존의 Sequential Diagram</a:t>
              </a:r>
            </a:p>
            <a:p>
              <a:pPr algn="ctr">
                <a:lnSpc>
                  <a:spcPts val="2407"/>
                </a:lnSpc>
              </a:pPr>
              <a:endParaRPr lang="en-US" sz="171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3832" y="1206395"/>
            <a:ext cx="221805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hlinkClick r:id="rId2" tooltip="http://uos.unknownpgr.com"/>
          </p:cNvPr>
          <p:cNvSpPr/>
          <p:nvPr/>
        </p:nvSpPr>
        <p:spPr>
          <a:xfrm>
            <a:off x="7040710" y="3086100"/>
            <a:ext cx="4206580" cy="4114800"/>
          </a:xfrm>
          <a:custGeom>
            <a:avLst/>
            <a:gdLst/>
            <a:ahLst/>
            <a:cxnLst/>
            <a:rect l="l" t="t" r="r" b="b"/>
            <a:pathLst>
              <a:path w="4206580" h="4114800">
                <a:moveTo>
                  <a:pt x="0" y="0"/>
                </a:moveTo>
                <a:lnTo>
                  <a:pt x="4206580" y="0"/>
                </a:lnTo>
                <a:lnTo>
                  <a:pt x="4206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21805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05. Live Demo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3832" y="1206395"/>
            <a:ext cx="232219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30160" y="1460660"/>
          <a:ext cx="17427679" cy="8477693"/>
        </p:xfrm>
        <a:graphic>
          <a:graphicData uri="http://schemas.openxmlformats.org/drawingml/2006/table">
            <a:tbl>
              <a:tblPr/>
              <a:tblGrid>
                <a:gridCol w="1969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8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109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Test Case 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Scenario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1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Test Case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1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Preconditions 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1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Expected Results 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1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Success / Fail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1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09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 성공 테스트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유효한 ID와 PW로 로그인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유효한 서울시립대학교 포털 ID/PW를 소지해야 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 성공 및 메인 페이지로 이동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109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 실패 테스트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유효한 ID와 유효하지 않은 PW로 로그인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유효한 서울시립대학교 포털 ID/PW를 소지해야 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오류 메시지 'ID 또는 PW가 올바르지 않습니다' 출력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09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 실패 테스트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유효하지 않은 ID로 로그인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유효한 서울시립대학교 포털 ID/PW를 소지해야 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오류 메시지 'ID 또는 PW가 올바르지 않습니다' 출력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109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정보 조회 실패 테스트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로그인되지 않은 상태로 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화면에 접근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유효한 서울시립대학교 포털 ID/PW를 소지해야 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 화면을 redirection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109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이루넷 데이터 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동기화 테스트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이루넷에서 데이터를 동기화 요청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이루넷 계정이 연결되어 있어야 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이루넷에서 데이터 가져와서 UI에 표시- 학생 정보 업데이트 확인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academic status 업데이트 확인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09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세션이 없을 때 데이터 동기화를 요청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세션이 없을 때 데이터 동기화를 요청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유효하지 않은 세션을 가지고있어야 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세션을 다시 획득하여 이루넷에서 데이터 가져와서 UI에 표시</a:t>
                      </a: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학생 정보 업데이트 확인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academic status 업데이트 확인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23832" y="765070"/>
            <a:ext cx="23221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06. Test Result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3832" y="1206395"/>
            <a:ext cx="232219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30160" y="2157362"/>
          <a:ext cx="17427679" cy="7269318"/>
        </p:xfrm>
        <a:graphic>
          <a:graphicData uri="http://schemas.openxmlformats.org/drawingml/2006/table">
            <a:tbl>
              <a:tblPr/>
              <a:tblGrid>
                <a:gridCol w="1969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8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155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Test Case 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Scenario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1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Test Case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1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Preconditions 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1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Expected Results 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1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Success / Fail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1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55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졸업 요구 학점 확인 테스트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학점 요구사항을 확인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 데이터가 정상적으로 입력되어 있어야 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졸업 요구 학점이 카테고리별로 정확히 표시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155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졸업 요구 학점 차트 클릭 시 다음 학기에 들을 과목 리스트 변경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학점을 차트를 클릭하면 클릭한 차트의 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기준에 따라서 리스트가 상태를 변경하여 유효한 과목 리스트를 받을 수 있는 지 검증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 데이터가 정상적으로 입력되어 있어야 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다음 학기에 수강 가능한 과목들이 변경됨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55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정합성 확인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이루넷에서 가져온 데이터와 UI에 표시되는 데이터가 정합성이 맞는 지 확인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 데이터가 정상적으로 입력되어 있어야 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졸업 요구 학점의 각각의 값이 이루넷과 다르지 않음을 확인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155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다음 학기 수강 과목 리스트 확인 테스트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다음 학기 수강 가능 과목 리스트 확인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현재 학기 성적과 선후수 과목 데이터가 정상적으로 입력되어 있어야 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다음 학기에 수강 가능한 과목들이 정확히 표시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155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수강 계획 시간표 작성 테스트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수강 계획 시간표 작성 및 제약사항 검증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모든 수강 가능 과목 데이터, 수강한 과목 데이터가 준비되어 있어야 함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올바르지 않은 시간표 구조에 대해 경고 메시지 출력, 각 학기마다 카테고리별로 채워지는지 표시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23832" y="765070"/>
            <a:ext cx="23221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06. Test Result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0667" y="1206395"/>
            <a:ext cx="235914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83902" y="2223291"/>
            <a:ext cx="16920196" cy="7082634"/>
            <a:chOff x="0" y="0"/>
            <a:chExt cx="4456348" cy="18653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6DDD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3832" y="765070"/>
            <a:ext cx="239585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07. Postmotem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143500"/>
            <a:ext cx="2247971" cy="698372"/>
            <a:chOff x="0" y="0"/>
            <a:chExt cx="592058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69093" y="5143500"/>
            <a:ext cx="2247971" cy="698372"/>
            <a:chOff x="0" y="0"/>
            <a:chExt cx="592058" cy="183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6060305"/>
            <a:ext cx="74682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rPr>
              <a:t>팀원마다 개발 환경이 달라 코드 실행 및 협업 과정에서 일관성이 떨어질 가능성이 높음.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69093" y="6060947"/>
            <a:ext cx="7324892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rPr>
              <a:t>데브 컨테이너(Dev Container) 도입을 통해 모두가 동일한 개발 환경에서 작업 가능하도록 설정. 결과적으로 개발 환경 차이로 인한 문제를 예방하고, 효율적인 협업과 코드 호환성을 보장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4073" y="5257736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상황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64466" y="5257736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솔루션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3697293" y="2893960"/>
            <a:ext cx="16920196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개발 환경 설정의 중요성 및 데브 컨테이너 도입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0667" y="1206395"/>
            <a:ext cx="235914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83902" y="2223291"/>
            <a:ext cx="16920196" cy="7082634"/>
            <a:chOff x="0" y="0"/>
            <a:chExt cx="4456348" cy="18653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6DDD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3832" y="765070"/>
            <a:ext cx="239585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07. Postmotem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141860"/>
            <a:ext cx="16016322" cy="3965447"/>
            <a:chOff x="0" y="0"/>
            <a:chExt cx="21355097" cy="528726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997294" cy="931162"/>
              <a:chOff x="0" y="0"/>
              <a:chExt cx="592058" cy="18393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0853857" y="0"/>
              <a:ext cx="2997294" cy="931162"/>
              <a:chOff x="0" y="0"/>
              <a:chExt cx="592058" cy="18393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1247806"/>
              <a:ext cx="9957614" cy="200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과목코드를 PK(Primary Key)로 간주했으나, 과목코드와 학과가 같아도 연도별로 학점, 전공 필수 여부 등이 달라지는 사례 발견.</a:t>
              </a:r>
            </a:p>
            <a:p>
              <a:pPr algn="l">
                <a:lnSpc>
                  <a:spcPts val="3000"/>
                </a:lnSpc>
              </a:pPr>
              <a:endPara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추가적으로, 해당 데이터에 별도의 명시적 PK가 없는 문제도 확인됨.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853857" y="1248662"/>
              <a:ext cx="10501239" cy="403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데이터베이스 설계 시, 외부 데이터에 대해 무조건적인 신뢰를 하는 대신, 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데이터 무결성 검증이 필요.</a:t>
              </a:r>
            </a:p>
            <a:p>
              <a:pPr algn="l">
                <a:lnSpc>
                  <a:spcPts val="3000"/>
                </a:lnSpc>
              </a:pPr>
              <a:endPara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PK의 유효성을 검증하고, 필요한 경우 별도의 식별자를 설계하는 것이 중요.</a:t>
              </a:r>
            </a:p>
            <a:p>
              <a:pPr algn="l">
                <a:lnSpc>
                  <a:spcPts val="3000"/>
                </a:lnSpc>
              </a:pPr>
              <a:endPara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과목코드를 ID로 단정 짓고 작업을 진행했다면, 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데이터 처리 및 분석에서 큰 오류와 어려움을 겪었을 것.</a:t>
              </a:r>
            </a:p>
            <a:p>
              <a:pPr algn="l">
                <a:lnSpc>
                  <a:spcPts val="3000"/>
                </a:lnSpc>
              </a:pPr>
              <a:endPara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60497" y="168190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문제 상황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514354" y="168190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솔루션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2893960"/>
            <a:ext cx="601712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외부 데이터 무결성 검증의 중요성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0667" y="1206395"/>
            <a:ext cx="235914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83902" y="2223291"/>
            <a:ext cx="16920196" cy="7082634"/>
            <a:chOff x="0" y="0"/>
            <a:chExt cx="4456348" cy="18653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6DDD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3832" y="765070"/>
            <a:ext cx="239585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07. Postmotem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862326"/>
            <a:ext cx="601712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클린 아키텍처의 중요성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0667" y="5081652"/>
            <a:ext cx="16016322" cy="4011167"/>
            <a:chOff x="0" y="0"/>
            <a:chExt cx="21355097" cy="534822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997294" cy="931162"/>
              <a:chOff x="0" y="0"/>
              <a:chExt cx="592058" cy="1839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0853857" y="0"/>
              <a:ext cx="2997294" cy="931162"/>
              <a:chOff x="0" y="0"/>
              <a:chExt cx="592058" cy="18393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1247806"/>
              <a:ext cx="9957614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프로젝트 도중 학점 계산 알고리즘과 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학점을 가져오는 로직이 대폭 변경되는 일이 발생.</a:t>
              </a:r>
            </a:p>
            <a:p>
              <a:pPr algn="l">
                <a:lnSpc>
                  <a:spcPts val="3000"/>
                </a:lnSpc>
              </a:pPr>
              <a:endPara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853857" y="1258187"/>
              <a:ext cx="10501239" cy="4090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클린 아키텍처를 통해 비즈니스 로직과 구현체 간의 의존성을 역전시켜 설계.</a:t>
              </a:r>
            </a:p>
            <a:p>
              <a:pPr algn="l">
                <a:lnSpc>
                  <a:spcPts val="2700"/>
                </a:lnSpc>
              </a:pPr>
              <a:endParaRPr lang="en-US" sz="18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  <a:p>
              <a:pPr marL="388622" lvl="1" indent="-194311" algn="l">
                <a:lnSpc>
                  <a:spcPts val="2700"/>
                </a:lnSpc>
                <a:buAutoNum type="arabicPeriod"/>
              </a:pPr>
              <a:r>
                <a:rPr lang="en-US" sz="18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비즈니스 로직이 특정 구현체에 종속되지 않도록 분리</a:t>
              </a:r>
            </a:p>
            <a:p>
              <a:pPr marL="388622" lvl="1" indent="-194311" algn="l">
                <a:lnSpc>
                  <a:spcPts val="2700"/>
                </a:lnSpc>
                <a:buAutoNum type="arabicPeriod"/>
              </a:pPr>
              <a:r>
                <a:rPr lang="en-US" sz="18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인터페이스를 통해 구현체를 유연하게 교체 가능하도록 설계</a:t>
              </a:r>
            </a:p>
            <a:p>
              <a:pPr algn="l">
                <a:lnSpc>
                  <a:spcPts val="2700"/>
                </a:lnSpc>
              </a:pPr>
              <a:endParaRPr lang="en-US" sz="18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변경된 로직이 구현체에만 영향을 미쳐, 다른 클래스나 모듈로의 </a:t>
              </a:r>
            </a:p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변경사항 전파를 차단.</a:t>
              </a:r>
            </a:p>
            <a:p>
              <a:pPr algn="l">
                <a:lnSpc>
                  <a:spcPts val="2700"/>
                </a:lnSpc>
              </a:pPr>
              <a:endParaRPr lang="en-US" sz="18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논리적인 부분이 구현체에 의존하지 않으므로, 독립적으로 테스트 가능.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514354" y="168190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솔루션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60497" y="168189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문제 상황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7789" y="263015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097789" y="3461252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0097789" y="4362134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0097789" y="519323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10097789" y="6041778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0097789" y="685543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12174" y="2077403"/>
            <a:ext cx="3684667" cy="583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Project Introduction 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Key Features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Final Architecture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Highlight Design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Live Demo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Test Results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Postmotem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18096" y="2077403"/>
            <a:ext cx="465217" cy="6684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07</a:t>
            </a:r>
          </a:p>
          <a:p>
            <a:pPr algn="l">
              <a:lnSpc>
                <a:spcPts val="6690"/>
              </a:lnSpc>
            </a:pPr>
            <a:endParaRPr lang="en-US" sz="3000" b="1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0097789" y="7760306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0667" y="1206395"/>
            <a:ext cx="235914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83902" y="2223291"/>
            <a:ext cx="16920196" cy="7082634"/>
            <a:chOff x="0" y="0"/>
            <a:chExt cx="4456348" cy="18653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6DDD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3832" y="765070"/>
            <a:ext cx="239585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07. Postmotem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862326"/>
            <a:ext cx="601712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일정 조율의 중요성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60320" y="5080233"/>
            <a:ext cx="16016322" cy="3203447"/>
            <a:chOff x="0" y="0"/>
            <a:chExt cx="21355097" cy="427126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997294" cy="931162"/>
              <a:chOff x="0" y="0"/>
              <a:chExt cx="592058" cy="1839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0853857" y="0"/>
              <a:ext cx="2997294" cy="931162"/>
              <a:chOff x="0" y="0"/>
              <a:chExt cx="592058" cy="18393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1247806"/>
              <a:ext cx="9957614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초기에는 프로젝트 일정이 충분하다고 판단하여 계획을 수립했으나, 이후 다른 예기치 못한 변수들이 등장하면서 프로젝트 완료가 아슬아슬하게 진행됨.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853857" y="1248662"/>
              <a:ext cx="10501239" cy="302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통제 불가능한 변수(다른 과제, 팀원 개인 사정 등)를 고려하여 일정에 여유를 두는 것이 중요함과, 충분히 가능하다고 생각한 일정이라도 여유를 더 확보하여 돌발 상황에 대비해야 한다는 것을 느낌</a:t>
              </a:r>
            </a:p>
            <a:p>
              <a:pPr algn="l">
                <a:lnSpc>
                  <a:spcPts val="3000"/>
                </a:lnSpc>
              </a:pPr>
              <a:endPara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향후 일정 수립 시 예상치 못한 변수에  대비해 더 여유로운 일정 설계와</a:t>
              </a:r>
            </a:p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유연한 대응 계획의 필요성을 깨달음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514354" y="168190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솔루션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60497" y="168189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문제 상황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56437" y="4178805"/>
            <a:ext cx="6775127" cy="103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b="1" spc="213">
                <a:solidFill>
                  <a:srgbClr val="000000"/>
                </a:solidFill>
                <a:latin typeface=" Avenir Next Arabic Semi-Bold"/>
                <a:ea typeface=" Avenir Next Arabic Semi-Bold"/>
                <a:cs typeface=" Avenir Next Arabic Semi-Bold"/>
                <a:sym typeface=" Avenir Next Arabic Semi-Bold"/>
              </a:rPr>
              <a:t>Thank you.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248650" y="1960589"/>
            <a:ext cx="1790700" cy="1894315"/>
            <a:chOff x="0" y="0"/>
            <a:chExt cx="2387600" cy="252575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387600" cy="2525753"/>
              <a:chOff x="0" y="0"/>
              <a:chExt cx="812800" cy="85983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5983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9831">
                    <a:moveTo>
                      <a:pt x="406400" y="0"/>
                    </a:moveTo>
                    <a:cubicBezTo>
                      <a:pt x="181951" y="0"/>
                      <a:pt x="0" y="192480"/>
                      <a:pt x="0" y="429915"/>
                    </a:cubicBezTo>
                    <a:cubicBezTo>
                      <a:pt x="0" y="667351"/>
                      <a:pt x="181951" y="859831"/>
                      <a:pt x="406400" y="859831"/>
                    </a:cubicBezTo>
                    <a:cubicBezTo>
                      <a:pt x="630849" y="859831"/>
                      <a:pt x="812800" y="667351"/>
                      <a:pt x="812800" y="429915"/>
                    </a:cubicBezTo>
                    <a:cubicBezTo>
                      <a:pt x="812800" y="19248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32984"/>
                <a:ext cx="660400" cy="7462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7" name="AutoShape 7"/>
            <p:cNvSpPr/>
            <p:nvPr/>
          </p:nvSpPr>
          <p:spPr>
            <a:xfrm>
              <a:off x="0" y="1348807"/>
              <a:ext cx="2387600" cy="0"/>
            </a:xfrm>
            <a:prstGeom prst="line">
              <a:avLst/>
            </a:prstGeom>
            <a:ln w="25400" cap="flat">
              <a:solidFill>
                <a:srgbClr val="1C1D1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4396" y="220393"/>
              <a:ext cx="1858807" cy="1022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spc="628">
                  <a:solidFill>
                    <a:srgbClr val="000000"/>
                  </a:solidFill>
                  <a:latin typeface=" Avenir Next Arabic Medium"/>
                  <a:ea typeface=" Avenir Next Arabic Medium"/>
                  <a:cs typeface=" Avenir Next Arabic Medium"/>
                  <a:sym typeface=" Avenir Next Arabic Medium"/>
                </a:rPr>
                <a:t>GRADUOS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37688" y="1558681"/>
              <a:ext cx="1712225" cy="79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b="1" spc="601">
                  <a:solidFill>
                    <a:srgbClr val="000000"/>
                  </a:solidFill>
                  <a:latin typeface=" Avenir Next Arabic Medium"/>
                  <a:ea typeface=" Avenir Next Arabic Medium"/>
                  <a:cs typeface=" Avenir Next Arabic Medium"/>
                  <a:sym typeface=" Avenir Next Arabic Medium"/>
                </a:rPr>
                <a:t>UOS-SE</a:t>
              </a:r>
            </a:p>
          </p:txBody>
        </p:sp>
      </p:grpSp>
      <p:sp>
        <p:nvSpPr>
          <p:cNvPr id="10" name="Freeform 10">
            <a:hlinkClick r:id="rId2" tooltip="http://uos.unknownpgr.com"/>
          </p:cNvPr>
          <p:cNvSpPr/>
          <p:nvPr/>
        </p:nvSpPr>
        <p:spPr>
          <a:xfrm>
            <a:off x="7777296" y="5652642"/>
            <a:ext cx="2733407" cy="2673769"/>
          </a:xfrm>
          <a:custGeom>
            <a:avLst/>
            <a:gdLst/>
            <a:ahLst/>
            <a:cxnLst/>
            <a:rect l="l" t="t" r="r" b="b"/>
            <a:pathLst>
              <a:path w="2733407" h="2673769">
                <a:moveTo>
                  <a:pt x="0" y="0"/>
                </a:moveTo>
                <a:lnTo>
                  <a:pt x="2733408" y="0"/>
                </a:lnTo>
                <a:lnTo>
                  <a:pt x="2733408" y="2673769"/>
                </a:lnTo>
                <a:lnTo>
                  <a:pt x="0" y="267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76266" y="1206395"/>
            <a:ext cx="3651553" cy="1905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28408" y="2208214"/>
            <a:ext cx="6630892" cy="6558953"/>
            <a:chOff x="0" y="0"/>
            <a:chExt cx="1746408" cy="17274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6408" cy="1727461"/>
            </a:xfrm>
            <a:custGeom>
              <a:avLst/>
              <a:gdLst/>
              <a:ahLst/>
              <a:cxnLst/>
              <a:rect l="l" t="t" r="r" b="b"/>
              <a:pathLst>
                <a:path w="1746408" h="1727461">
                  <a:moveTo>
                    <a:pt x="0" y="0"/>
                  </a:moveTo>
                  <a:lnTo>
                    <a:pt x="1746408" y="0"/>
                  </a:lnTo>
                  <a:lnTo>
                    <a:pt x="1746408" y="1727461"/>
                  </a:lnTo>
                  <a:lnTo>
                    <a:pt x="0" y="17274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46408" cy="1765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3832" y="765070"/>
            <a:ext cx="38600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01. Project Introduction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19108" y="3080817"/>
            <a:ext cx="2247971" cy="698372"/>
            <a:chOff x="0" y="0"/>
            <a:chExt cx="592058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19108" y="6074710"/>
            <a:ext cx="2247971" cy="698372"/>
            <a:chOff x="0" y="0"/>
            <a:chExt cx="592058" cy="183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19108" y="3997621"/>
            <a:ext cx="746821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rPr>
              <a:t>졸업 조건에는 전공 필수, 선택 과목, 교양 과목, 어학 성적, 봉사 활동,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rPr>
              <a:t>공학 소양 그리고 설계 학점이 포함됩니다. 그러나 일부 요건은 대학 행정 시스템에서 확인할 수 없으며, 특히 컴퓨터과학부의 심화 프로그램 조건이 별도로 기재되어 학생들에게 혼란을 초래하고 있습니다.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9108" y="6992157"/>
            <a:ext cx="7324892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rPr>
              <a:t>이러한 문제를 해결하기 위해,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Nanum Square"/>
                <a:ea typeface="Nanum Square"/>
                <a:cs typeface="Nanum Square"/>
                <a:sym typeface="Nanum Square"/>
              </a:rPr>
              <a:t>단 한 번의 클릭으로 졸업까지의 현황을 손쉽게 확인할 수 있는 기능을 갖춘 웹 애플리케이션(Web Application)을 제작하였습니다.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4480" y="3195052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상황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14480" y="6188946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솔루션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2683" y="2838741"/>
            <a:ext cx="318234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졸업 요건, 제대로 알고 계신가요?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396" y="2984976"/>
            <a:ext cx="5347751" cy="59677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76266" y="1206395"/>
            <a:ext cx="3651553" cy="1905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38600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01. Project Introduction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11520" y="2335057"/>
            <a:ext cx="2461974" cy="125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0908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1,829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2108" y="7628461"/>
            <a:ext cx="4894104" cy="125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>
                <a:solidFill>
                  <a:srgbClr val="0908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 54,870h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11520" y="4905241"/>
            <a:ext cx="2041604" cy="125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>
                <a:solidFill>
                  <a:srgbClr val="0908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 30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96500" y="2708118"/>
            <a:ext cx="61164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서울시립대학교 2025년 입학 정원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96500" y="5278301"/>
            <a:ext cx="64949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1인당 평균 졸업요건 학습 시간(추정)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96500" y="7641161"/>
            <a:ext cx="557130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매년 서울시립대학교 학생들이 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908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졸업 요건을 위해 낭비하는 시간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68771" y="7714186"/>
            <a:ext cx="643382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y2: 109,740h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y3: 164,610h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...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0485" y="7098871"/>
            <a:ext cx="2641279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약 6.26년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3902" y="2079230"/>
            <a:ext cx="16920196" cy="7487304"/>
            <a:chOff x="0" y="0"/>
            <a:chExt cx="4456348" cy="19719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6348" cy="1971965"/>
            </a:xfrm>
            <a:custGeom>
              <a:avLst/>
              <a:gdLst/>
              <a:ahLst/>
              <a:cxnLst/>
              <a:rect l="l" t="t" r="r" b="b"/>
              <a:pathLst>
                <a:path w="4456348" h="1971965">
                  <a:moveTo>
                    <a:pt x="0" y="0"/>
                  </a:moveTo>
                  <a:lnTo>
                    <a:pt x="4456348" y="0"/>
                  </a:lnTo>
                  <a:lnTo>
                    <a:pt x="4456348" y="1971965"/>
                  </a:lnTo>
                  <a:lnTo>
                    <a:pt x="0" y="1971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6DDD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56348" cy="2010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981051" y="3143238"/>
            <a:ext cx="1535073" cy="1535073"/>
          </a:xfrm>
          <a:custGeom>
            <a:avLst/>
            <a:gdLst/>
            <a:ahLst/>
            <a:cxnLst/>
            <a:rect l="l" t="t" r="r" b="b"/>
            <a:pathLst>
              <a:path w="1535073" h="1535073">
                <a:moveTo>
                  <a:pt x="0" y="0"/>
                </a:moveTo>
                <a:lnTo>
                  <a:pt x="1535073" y="0"/>
                </a:lnTo>
                <a:lnTo>
                  <a:pt x="1535073" y="1535073"/>
                </a:lnTo>
                <a:lnTo>
                  <a:pt x="0" y="1535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244970" y="3153825"/>
            <a:ext cx="1445223" cy="1567796"/>
          </a:xfrm>
          <a:custGeom>
            <a:avLst/>
            <a:gdLst/>
            <a:ahLst/>
            <a:cxnLst/>
            <a:rect l="l" t="t" r="r" b="b"/>
            <a:pathLst>
              <a:path w="1445223" h="1567796">
                <a:moveTo>
                  <a:pt x="0" y="0"/>
                </a:moveTo>
                <a:lnTo>
                  <a:pt x="1445224" y="0"/>
                </a:lnTo>
                <a:lnTo>
                  <a:pt x="1445224" y="1567796"/>
                </a:lnTo>
                <a:lnTo>
                  <a:pt x="0" y="1567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256937" y="3153825"/>
            <a:ext cx="1608746" cy="1567796"/>
          </a:xfrm>
          <a:custGeom>
            <a:avLst/>
            <a:gdLst/>
            <a:ahLst/>
            <a:cxnLst/>
            <a:rect l="l" t="t" r="r" b="b"/>
            <a:pathLst>
              <a:path w="1608746" h="1567796">
                <a:moveTo>
                  <a:pt x="0" y="0"/>
                </a:moveTo>
                <a:lnTo>
                  <a:pt x="1608746" y="0"/>
                </a:lnTo>
                <a:lnTo>
                  <a:pt x="1608746" y="1567796"/>
                </a:lnTo>
                <a:lnTo>
                  <a:pt x="0" y="1567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341755" y="5446748"/>
            <a:ext cx="2813665" cy="698372"/>
            <a:chOff x="0" y="0"/>
            <a:chExt cx="741047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12276" y="5551459"/>
            <a:ext cx="207262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전체 수강 학점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321418" y="5473696"/>
            <a:ext cx="3292329" cy="698372"/>
            <a:chOff x="0" y="0"/>
            <a:chExt cx="867115" cy="183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7115" cy="183933"/>
            </a:xfrm>
            <a:custGeom>
              <a:avLst/>
              <a:gdLst/>
              <a:ahLst/>
              <a:cxnLst/>
              <a:rect l="l" t="t" r="r" b="b"/>
              <a:pathLst>
                <a:path w="867115" h="183933">
                  <a:moveTo>
                    <a:pt x="91967" y="0"/>
                  </a:moveTo>
                  <a:lnTo>
                    <a:pt x="775149" y="0"/>
                  </a:lnTo>
                  <a:cubicBezTo>
                    <a:pt x="799540" y="0"/>
                    <a:pt x="822932" y="9689"/>
                    <a:pt x="840179" y="26936"/>
                  </a:cubicBezTo>
                  <a:cubicBezTo>
                    <a:pt x="857426" y="44184"/>
                    <a:pt x="867115" y="67576"/>
                    <a:pt x="867115" y="91967"/>
                  </a:cubicBezTo>
                  <a:lnTo>
                    <a:pt x="867115" y="91967"/>
                  </a:lnTo>
                  <a:cubicBezTo>
                    <a:pt x="867115" y="116358"/>
                    <a:pt x="857426" y="139750"/>
                    <a:pt x="840179" y="156997"/>
                  </a:cubicBezTo>
                  <a:cubicBezTo>
                    <a:pt x="822932" y="174244"/>
                    <a:pt x="799540" y="183933"/>
                    <a:pt x="775149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67115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811969" y="5578407"/>
            <a:ext cx="231122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세부 학점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905697" y="5473696"/>
            <a:ext cx="2311226" cy="698372"/>
            <a:chOff x="0" y="0"/>
            <a:chExt cx="608718" cy="1839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118822" y="5578407"/>
            <a:ext cx="178422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시간표 추천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34222" y="7155312"/>
            <a:ext cx="3628731" cy="6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수강 학점과 평점을 확인해</a:t>
            </a:r>
          </a:p>
          <a:p>
            <a:pPr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졸업 가능 상태인지 확인합니다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45000" y="7182261"/>
            <a:ext cx="3628731" cy="6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전공, 교양, 공학소양의</a:t>
            </a:r>
          </a:p>
          <a:p>
            <a:pPr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 조건 충족 여부를 확인합니다.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46945" y="7020336"/>
            <a:ext cx="3628731" cy="972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졸업을 위해 남은 수업 유형에 맞춰</a:t>
            </a:r>
          </a:p>
          <a:p>
            <a:pPr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 과목을 추천해주고, 시간표를</a:t>
            </a:r>
          </a:p>
          <a:p>
            <a:pPr algn="ctr">
              <a:lnSpc>
                <a:spcPts val="2579"/>
              </a:lnSpc>
            </a:pPr>
            <a:r>
              <a:rPr lang="en-US" sz="1719">
                <a:solidFill>
                  <a:srgbClr val="090807"/>
                </a:solidFill>
                <a:latin typeface="Nanum Gothic"/>
                <a:ea typeface="Nanum Gothic"/>
                <a:cs typeface="Nanum Gothic"/>
                <a:sym typeface="Nanum Gothic"/>
              </a:rPr>
              <a:t>작성할 수 있는 기능을 제공합니다</a:t>
            </a:r>
          </a:p>
        </p:txBody>
      </p:sp>
      <p:sp>
        <p:nvSpPr>
          <p:cNvPr id="23" name="AutoShape 23"/>
          <p:cNvSpPr/>
          <p:nvPr/>
        </p:nvSpPr>
        <p:spPr>
          <a:xfrm>
            <a:off x="923832" y="1270791"/>
            <a:ext cx="2597156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923832" y="765070"/>
            <a:ext cx="27021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02. Key Features 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062062"/>
            <a:ext cx="7679437" cy="7364618"/>
            <a:chOff x="0" y="0"/>
            <a:chExt cx="2022568" cy="1939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6DDD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3832" y="2062062"/>
            <a:ext cx="7679437" cy="7364618"/>
            <a:chOff x="0" y="0"/>
            <a:chExt cx="2022568" cy="19396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6DDD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446500" y="3033814"/>
            <a:ext cx="5274929" cy="3276020"/>
            <a:chOff x="0" y="0"/>
            <a:chExt cx="6357620" cy="3948430"/>
          </a:xfrm>
        </p:grpSpPr>
        <p:sp>
          <p:nvSpPr>
            <p:cNvPr id="9" name="Freeform 9"/>
            <p:cNvSpPr/>
            <p:nvPr/>
          </p:nvSpPr>
          <p:spPr>
            <a:xfrm>
              <a:off x="0" y="535940"/>
              <a:ext cx="6357620" cy="3413760"/>
            </a:xfrm>
            <a:custGeom>
              <a:avLst/>
              <a:gdLst/>
              <a:ahLst/>
              <a:cxnLst/>
              <a:rect l="l" t="t" r="r" b="b"/>
              <a:pathLst>
                <a:path w="6357620" h="3413760">
                  <a:moveTo>
                    <a:pt x="0" y="0"/>
                  </a:moveTo>
                  <a:lnTo>
                    <a:pt x="6357620" y="0"/>
                  </a:lnTo>
                  <a:lnTo>
                    <a:pt x="6357620" y="3413760"/>
                  </a:lnTo>
                  <a:lnTo>
                    <a:pt x="0" y="3413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99" b="-39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8890" cy="3948430"/>
            </a:xfrm>
            <a:custGeom>
              <a:avLst/>
              <a:gdLst/>
              <a:ahLst/>
              <a:cxnLst/>
              <a:rect l="l" t="t" r="r" b="b"/>
              <a:pathLst>
                <a:path w="6358890" h="3948430">
                  <a:moveTo>
                    <a:pt x="635762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948430"/>
                  </a:lnTo>
                  <a:lnTo>
                    <a:pt x="6060440" y="3948430"/>
                  </a:lnTo>
                  <a:lnTo>
                    <a:pt x="6358890" y="3948430"/>
                  </a:lnTo>
                  <a:lnTo>
                    <a:pt x="6358890" y="3948430"/>
                  </a:lnTo>
                  <a:lnTo>
                    <a:pt x="6357620" y="0"/>
                  </a:lnTo>
                  <a:lnTo>
                    <a:pt x="6357620" y="0"/>
                  </a:lnTo>
                  <a:close/>
                  <a:moveTo>
                    <a:pt x="6111240" y="3897630"/>
                  </a:moveTo>
                  <a:lnTo>
                    <a:pt x="6111240" y="2863850"/>
                  </a:lnTo>
                  <a:lnTo>
                    <a:pt x="6308090" y="2863850"/>
                  </a:lnTo>
                  <a:lnTo>
                    <a:pt x="6308090" y="3897630"/>
                  </a:lnTo>
                  <a:lnTo>
                    <a:pt x="6111240" y="3897630"/>
                  </a:lnTo>
                  <a:close/>
                  <a:moveTo>
                    <a:pt x="6306820" y="2141220"/>
                  </a:moveTo>
                  <a:lnTo>
                    <a:pt x="6109970" y="2141220"/>
                  </a:lnTo>
                  <a:lnTo>
                    <a:pt x="6109970" y="535940"/>
                  </a:lnTo>
                  <a:lnTo>
                    <a:pt x="6306820" y="535940"/>
                  </a:lnTo>
                  <a:lnTo>
                    <a:pt x="6306820" y="2141220"/>
                  </a:lnTo>
                  <a:close/>
                  <a:moveTo>
                    <a:pt x="6060440" y="2141220"/>
                  </a:moveTo>
                  <a:lnTo>
                    <a:pt x="6060440" y="2865120"/>
                  </a:lnTo>
                  <a:lnTo>
                    <a:pt x="6060440" y="3898900"/>
                  </a:lnTo>
                  <a:lnTo>
                    <a:pt x="50800" y="3898900"/>
                  </a:lnTo>
                  <a:lnTo>
                    <a:pt x="50800" y="535940"/>
                  </a:lnTo>
                  <a:lnTo>
                    <a:pt x="6060440" y="535940"/>
                  </a:lnTo>
                  <a:lnTo>
                    <a:pt x="6060440" y="2141220"/>
                  </a:lnTo>
                  <a:close/>
                </a:path>
              </a:pathLst>
            </a:custGeom>
            <a:solidFill>
              <a:srgbClr val="3954A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98120" y="100330"/>
              <a:ext cx="6109970" cy="3798570"/>
            </a:xfrm>
            <a:custGeom>
              <a:avLst/>
              <a:gdLst/>
              <a:ahLst/>
              <a:cxnLst/>
              <a:rect l="l" t="t" r="r" b="b"/>
              <a:pathLst>
                <a:path w="6109970" h="3798570">
                  <a:moveTo>
                    <a:pt x="5913120" y="2764790"/>
                  </a:moveTo>
                  <a:lnTo>
                    <a:pt x="6109970" y="2764790"/>
                  </a:lnTo>
                  <a:lnTo>
                    <a:pt x="6109970" y="3798570"/>
                  </a:lnTo>
                  <a:lnTo>
                    <a:pt x="5913120" y="3798570"/>
                  </a:lnTo>
                  <a:lnTo>
                    <a:pt x="5913120" y="2764790"/>
                  </a:lnTo>
                  <a:close/>
                  <a:moveTo>
                    <a:pt x="5913120" y="435610"/>
                  </a:moveTo>
                  <a:lnTo>
                    <a:pt x="5913120" y="2040890"/>
                  </a:lnTo>
                  <a:lnTo>
                    <a:pt x="6109970" y="2040890"/>
                  </a:lnTo>
                  <a:lnTo>
                    <a:pt x="6109970" y="435610"/>
                  </a:lnTo>
                  <a:lnTo>
                    <a:pt x="5913120" y="435610"/>
                  </a:lnTo>
                  <a:close/>
                  <a:moveTo>
                    <a:pt x="115570" y="45720"/>
                  </a:moveTo>
                  <a:cubicBezTo>
                    <a:pt x="52070" y="45720"/>
                    <a:pt x="0" y="97790"/>
                    <a:pt x="0" y="161290"/>
                  </a:cubicBezTo>
                  <a:cubicBezTo>
                    <a:pt x="0" y="224790"/>
                    <a:pt x="52070" y="276860"/>
                    <a:pt x="115570" y="276860"/>
                  </a:cubicBezTo>
                  <a:cubicBezTo>
                    <a:pt x="179070" y="276860"/>
                    <a:pt x="231140" y="224790"/>
                    <a:pt x="231140" y="161290"/>
                  </a:cubicBezTo>
                  <a:cubicBezTo>
                    <a:pt x="231140" y="97790"/>
                    <a:pt x="180340" y="45720"/>
                    <a:pt x="115570" y="45720"/>
                  </a:cubicBezTo>
                  <a:close/>
                  <a:moveTo>
                    <a:pt x="427990" y="45720"/>
                  </a:moveTo>
                  <a:cubicBezTo>
                    <a:pt x="364490" y="45720"/>
                    <a:pt x="312420" y="97790"/>
                    <a:pt x="312420" y="161290"/>
                  </a:cubicBezTo>
                  <a:cubicBezTo>
                    <a:pt x="312420" y="224790"/>
                    <a:pt x="364490" y="276860"/>
                    <a:pt x="427990" y="276860"/>
                  </a:cubicBezTo>
                  <a:cubicBezTo>
                    <a:pt x="491490" y="276860"/>
                    <a:pt x="543560" y="224790"/>
                    <a:pt x="543560" y="161290"/>
                  </a:cubicBezTo>
                  <a:cubicBezTo>
                    <a:pt x="543560" y="97790"/>
                    <a:pt x="491490" y="45720"/>
                    <a:pt x="427990" y="45720"/>
                  </a:cubicBezTo>
                  <a:close/>
                  <a:moveTo>
                    <a:pt x="739140" y="45720"/>
                  </a:moveTo>
                  <a:cubicBezTo>
                    <a:pt x="675640" y="45720"/>
                    <a:pt x="623570" y="97790"/>
                    <a:pt x="623570" y="161290"/>
                  </a:cubicBezTo>
                  <a:cubicBezTo>
                    <a:pt x="623570" y="224790"/>
                    <a:pt x="675640" y="276860"/>
                    <a:pt x="739140" y="276860"/>
                  </a:cubicBezTo>
                  <a:cubicBezTo>
                    <a:pt x="802640" y="276860"/>
                    <a:pt x="854710" y="224790"/>
                    <a:pt x="854710" y="161290"/>
                  </a:cubicBezTo>
                  <a:cubicBezTo>
                    <a:pt x="854710" y="97790"/>
                    <a:pt x="803910" y="45720"/>
                    <a:pt x="739140" y="45720"/>
                  </a:cubicBezTo>
                  <a:close/>
                  <a:moveTo>
                    <a:pt x="5966460" y="242570"/>
                  </a:moveTo>
                  <a:lnTo>
                    <a:pt x="5866130" y="242570"/>
                  </a:lnTo>
                  <a:lnTo>
                    <a:pt x="6022340" y="86360"/>
                  </a:lnTo>
                  <a:lnTo>
                    <a:pt x="6022340" y="186690"/>
                  </a:lnTo>
                  <a:lnTo>
                    <a:pt x="6073140" y="186690"/>
                  </a:lnTo>
                  <a:lnTo>
                    <a:pt x="6073140" y="0"/>
                  </a:lnTo>
                  <a:lnTo>
                    <a:pt x="5885180" y="0"/>
                  </a:lnTo>
                  <a:lnTo>
                    <a:pt x="5885180" y="50800"/>
                  </a:lnTo>
                  <a:lnTo>
                    <a:pt x="5985510" y="50800"/>
                  </a:lnTo>
                  <a:lnTo>
                    <a:pt x="5829300" y="207010"/>
                  </a:lnTo>
                  <a:lnTo>
                    <a:pt x="5829300" y="106680"/>
                  </a:lnTo>
                  <a:lnTo>
                    <a:pt x="5778500" y="106680"/>
                  </a:lnTo>
                  <a:lnTo>
                    <a:pt x="5778500" y="293370"/>
                  </a:lnTo>
                  <a:lnTo>
                    <a:pt x="5966460" y="293370"/>
                  </a:lnTo>
                  <a:lnTo>
                    <a:pt x="5966460" y="242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346254" y="3033814"/>
            <a:ext cx="5274929" cy="3276020"/>
            <a:chOff x="0" y="0"/>
            <a:chExt cx="6357620" cy="3948430"/>
          </a:xfrm>
        </p:grpSpPr>
        <p:sp>
          <p:nvSpPr>
            <p:cNvPr id="13" name="Freeform 13"/>
            <p:cNvSpPr/>
            <p:nvPr/>
          </p:nvSpPr>
          <p:spPr>
            <a:xfrm>
              <a:off x="0" y="535940"/>
              <a:ext cx="6357620" cy="3413760"/>
            </a:xfrm>
            <a:custGeom>
              <a:avLst/>
              <a:gdLst/>
              <a:ahLst/>
              <a:cxnLst/>
              <a:rect l="l" t="t" r="r" b="b"/>
              <a:pathLst>
                <a:path w="6357620" h="3413760">
                  <a:moveTo>
                    <a:pt x="0" y="0"/>
                  </a:moveTo>
                  <a:lnTo>
                    <a:pt x="6357620" y="0"/>
                  </a:lnTo>
                  <a:lnTo>
                    <a:pt x="6357620" y="3413760"/>
                  </a:lnTo>
                  <a:lnTo>
                    <a:pt x="0" y="3413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042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358890" cy="3948430"/>
            </a:xfrm>
            <a:custGeom>
              <a:avLst/>
              <a:gdLst/>
              <a:ahLst/>
              <a:cxnLst/>
              <a:rect l="l" t="t" r="r" b="b"/>
              <a:pathLst>
                <a:path w="6358890" h="3948430">
                  <a:moveTo>
                    <a:pt x="635762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948430"/>
                  </a:lnTo>
                  <a:lnTo>
                    <a:pt x="6060440" y="3948430"/>
                  </a:lnTo>
                  <a:lnTo>
                    <a:pt x="6358890" y="3948430"/>
                  </a:lnTo>
                  <a:lnTo>
                    <a:pt x="6358890" y="3948430"/>
                  </a:lnTo>
                  <a:lnTo>
                    <a:pt x="6357620" y="0"/>
                  </a:lnTo>
                  <a:lnTo>
                    <a:pt x="6357620" y="0"/>
                  </a:lnTo>
                  <a:close/>
                  <a:moveTo>
                    <a:pt x="6111240" y="3897630"/>
                  </a:moveTo>
                  <a:lnTo>
                    <a:pt x="6111240" y="2863850"/>
                  </a:lnTo>
                  <a:lnTo>
                    <a:pt x="6308090" y="2863850"/>
                  </a:lnTo>
                  <a:lnTo>
                    <a:pt x="6308090" y="3897630"/>
                  </a:lnTo>
                  <a:lnTo>
                    <a:pt x="6111240" y="3897630"/>
                  </a:lnTo>
                  <a:close/>
                  <a:moveTo>
                    <a:pt x="6306820" y="2141220"/>
                  </a:moveTo>
                  <a:lnTo>
                    <a:pt x="6109970" y="2141220"/>
                  </a:lnTo>
                  <a:lnTo>
                    <a:pt x="6109970" y="535940"/>
                  </a:lnTo>
                  <a:lnTo>
                    <a:pt x="6306820" y="535940"/>
                  </a:lnTo>
                  <a:lnTo>
                    <a:pt x="6306820" y="2141220"/>
                  </a:lnTo>
                  <a:close/>
                  <a:moveTo>
                    <a:pt x="6060440" y="2141220"/>
                  </a:moveTo>
                  <a:lnTo>
                    <a:pt x="6060440" y="2865120"/>
                  </a:lnTo>
                  <a:lnTo>
                    <a:pt x="6060440" y="3898900"/>
                  </a:lnTo>
                  <a:lnTo>
                    <a:pt x="50800" y="3898900"/>
                  </a:lnTo>
                  <a:lnTo>
                    <a:pt x="50800" y="535940"/>
                  </a:lnTo>
                  <a:lnTo>
                    <a:pt x="6060440" y="535940"/>
                  </a:lnTo>
                  <a:lnTo>
                    <a:pt x="6060440" y="2141220"/>
                  </a:lnTo>
                  <a:close/>
                </a:path>
              </a:pathLst>
            </a:custGeom>
            <a:solidFill>
              <a:srgbClr val="3954A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98120" y="100330"/>
              <a:ext cx="6109970" cy="3798570"/>
            </a:xfrm>
            <a:custGeom>
              <a:avLst/>
              <a:gdLst/>
              <a:ahLst/>
              <a:cxnLst/>
              <a:rect l="l" t="t" r="r" b="b"/>
              <a:pathLst>
                <a:path w="6109970" h="3798570">
                  <a:moveTo>
                    <a:pt x="5913120" y="2764790"/>
                  </a:moveTo>
                  <a:lnTo>
                    <a:pt x="6109970" y="2764790"/>
                  </a:lnTo>
                  <a:lnTo>
                    <a:pt x="6109970" y="3798570"/>
                  </a:lnTo>
                  <a:lnTo>
                    <a:pt x="5913120" y="3798570"/>
                  </a:lnTo>
                  <a:lnTo>
                    <a:pt x="5913120" y="2764790"/>
                  </a:lnTo>
                  <a:close/>
                  <a:moveTo>
                    <a:pt x="5913120" y="435610"/>
                  </a:moveTo>
                  <a:lnTo>
                    <a:pt x="5913120" y="2040890"/>
                  </a:lnTo>
                  <a:lnTo>
                    <a:pt x="6109970" y="2040890"/>
                  </a:lnTo>
                  <a:lnTo>
                    <a:pt x="6109970" y="435610"/>
                  </a:lnTo>
                  <a:lnTo>
                    <a:pt x="5913120" y="435610"/>
                  </a:lnTo>
                  <a:close/>
                  <a:moveTo>
                    <a:pt x="115570" y="45720"/>
                  </a:moveTo>
                  <a:cubicBezTo>
                    <a:pt x="52070" y="45720"/>
                    <a:pt x="0" y="97790"/>
                    <a:pt x="0" y="161290"/>
                  </a:cubicBezTo>
                  <a:cubicBezTo>
                    <a:pt x="0" y="224790"/>
                    <a:pt x="52070" y="276860"/>
                    <a:pt x="115570" y="276860"/>
                  </a:cubicBezTo>
                  <a:cubicBezTo>
                    <a:pt x="179070" y="276860"/>
                    <a:pt x="231140" y="224790"/>
                    <a:pt x="231140" y="161290"/>
                  </a:cubicBezTo>
                  <a:cubicBezTo>
                    <a:pt x="231140" y="97790"/>
                    <a:pt x="180340" y="45720"/>
                    <a:pt x="115570" y="45720"/>
                  </a:cubicBezTo>
                  <a:close/>
                  <a:moveTo>
                    <a:pt x="427990" y="45720"/>
                  </a:moveTo>
                  <a:cubicBezTo>
                    <a:pt x="364490" y="45720"/>
                    <a:pt x="312420" y="97790"/>
                    <a:pt x="312420" y="161290"/>
                  </a:cubicBezTo>
                  <a:cubicBezTo>
                    <a:pt x="312420" y="224790"/>
                    <a:pt x="364490" y="276860"/>
                    <a:pt x="427990" y="276860"/>
                  </a:cubicBezTo>
                  <a:cubicBezTo>
                    <a:pt x="491490" y="276860"/>
                    <a:pt x="543560" y="224790"/>
                    <a:pt x="543560" y="161290"/>
                  </a:cubicBezTo>
                  <a:cubicBezTo>
                    <a:pt x="543560" y="97790"/>
                    <a:pt x="491490" y="45720"/>
                    <a:pt x="427990" y="45720"/>
                  </a:cubicBezTo>
                  <a:close/>
                  <a:moveTo>
                    <a:pt x="739140" y="45720"/>
                  </a:moveTo>
                  <a:cubicBezTo>
                    <a:pt x="675640" y="45720"/>
                    <a:pt x="623570" y="97790"/>
                    <a:pt x="623570" y="161290"/>
                  </a:cubicBezTo>
                  <a:cubicBezTo>
                    <a:pt x="623570" y="224790"/>
                    <a:pt x="675640" y="276860"/>
                    <a:pt x="739140" y="276860"/>
                  </a:cubicBezTo>
                  <a:cubicBezTo>
                    <a:pt x="802640" y="276860"/>
                    <a:pt x="854710" y="224790"/>
                    <a:pt x="854710" y="161290"/>
                  </a:cubicBezTo>
                  <a:cubicBezTo>
                    <a:pt x="854710" y="97790"/>
                    <a:pt x="803910" y="45720"/>
                    <a:pt x="739140" y="45720"/>
                  </a:cubicBezTo>
                  <a:close/>
                  <a:moveTo>
                    <a:pt x="5966460" y="242570"/>
                  </a:moveTo>
                  <a:lnTo>
                    <a:pt x="5866130" y="242570"/>
                  </a:lnTo>
                  <a:lnTo>
                    <a:pt x="6022340" y="86360"/>
                  </a:lnTo>
                  <a:lnTo>
                    <a:pt x="6022340" y="186690"/>
                  </a:lnTo>
                  <a:lnTo>
                    <a:pt x="6073140" y="186690"/>
                  </a:lnTo>
                  <a:lnTo>
                    <a:pt x="6073140" y="0"/>
                  </a:lnTo>
                  <a:lnTo>
                    <a:pt x="5885180" y="0"/>
                  </a:lnTo>
                  <a:lnTo>
                    <a:pt x="5885180" y="50800"/>
                  </a:lnTo>
                  <a:lnTo>
                    <a:pt x="5985510" y="50800"/>
                  </a:lnTo>
                  <a:lnTo>
                    <a:pt x="5829300" y="207010"/>
                  </a:lnTo>
                  <a:lnTo>
                    <a:pt x="5829300" y="106680"/>
                  </a:lnTo>
                  <a:lnTo>
                    <a:pt x="5778500" y="106680"/>
                  </a:lnTo>
                  <a:lnTo>
                    <a:pt x="5778500" y="293370"/>
                  </a:lnTo>
                  <a:lnTo>
                    <a:pt x="5966460" y="293370"/>
                  </a:lnTo>
                  <a:lnTo>
                    <a:pt x="5966460" y="242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923832" y="1270791"/>
            <a:ext cx="2597156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446500" y="7274652"/>
            <a:ext cx="5274929" cy="908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7"/>
              </a:lnSpc>
            </a:pPr>
            <a:r>
              <a:rPr lang="en-US" sz="171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SSO(Single Sign-On) 사용하여</a:t>
            </a:r>
          </a:p>
          <a:p>
            <a:pPr algn="ctr">
              <a:lnSpc>
                <a:spcPts val="2407"/>
              </a:lnSpc>
            </a:pPr>
            <a:r>
              <a:rPr lang="en-US" sz="171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본인 포털사이트 ID/PW로 로그인합니다</a:t>
            </a:r>
          </a:p>
          <a:p>
            <a:pPr algn="ctr">
              <a:lnSpc>
                <a:spcPts val="2407"/>
              </a:lnSpc>
              <a:spcBef>
                <a:spcPct val="0"/>
              </a:spcBef>
            </a:pPr>
            <a:endParaRPr lang="en-US" sz="171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93862" y="6813447"/>
            <a:ext cx="6020347" cy="183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172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화면에 보이는 [동기화(sync)] 버튼을 클릭하면 </a:t>
            </a:r>
          </a:p>
          <a:p>
            <a:pPr algn="ctr">
              <a:lnSpc>
                <a:spcPts val="2414"/>
              </a:lnSpc>
            </a:pPr>
            <a:r>
              <a:rPr lang="en-US" sz="172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이루넷에서 데이터를 스크래핑합니다. </a:t>
            </a:r>
          </a:p>
          <a:p>
            <a:pPr algn="ctr">
              <a:lnSpc>
                <a:spcPts val="2414"/>
              </a:lnSpc>
            </a:pPr>
            <a:endParaRPr lang="en-US" sz="1724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414"/>
              </a:lnSpc>
            </a:pPr>
            <a:r>
              <a:rPr lang="en-US" sz="172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스크래핑된 데이터는 비즈니스 로직에 따라 처리되어, </a:t>
            </a:r>
          </a:p>
          <a:p>
            <a:pPr algn="ctr">
              <a:lnSpc>
                <a:spcPts val="2414"/>
              </a:lnSpc>
            </a:pPr>
            <a:r>
              <a:rPr lang="en-US" sz="172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결과값이 사용자 인터페이스(UI)를 통해 표시됩니다.</a:t>
            </a:r>
          </a:p>
          <a:p>
            <a:pPr algn="ctr">
              <a:lnSpc>
                <a:spcPts val="2414"/>
              </a:lnSpc>
              <a:spcBef>
                <a:spcPct val="0"/>
              </a:spcBef>
            </a:pPr>
            <a:endParaRPr lang="en-US" sz="1724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23832" y="765070"/>
            <a:ext cx="27021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02. Key Features 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3832" y="2337266"/>
            <a:ext cx="7340237" cy="6376831"/>
          </a:xfrm>
          <a:custGeom>
            <a:avLst/>
            <a:gdLst/>
            <a:ahLst/>
            <a:cxnLst/>
            <a:rect l="l" t="t" r="r" b="b"/>
            <a:pathLst>
              <a:path w="7340237" h="6376831">
                <a:moveTo>
                  <a:pt x="0" y="0"/>
                </a:moveTo>
                <a:lnTo>
                  <a:pt x="7340236" y="0"/>
                </a:lnTo>
                <a:lnTo>
                  <a:pt x="7340236" y="6376831"/>
                </a:lnTo>
                <a:lnTo>
                  <a:pt x="0" y="6376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57150" cap="sq">
            <a:solidFill>
              <a:srgbClr val="E6DDD4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923832" y="1270791"/>
            <a:ext cx="2597156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7021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02. Key Features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840561" y="3241169"/>
            <a:ext cx="8587119" cy="1410360"/>
            <a:chOff x="0" y="0"/>
            <a:chExt cx="2261628" cy="371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1628" cy="371453"/>
            </a:xfrm>
            <a:custGeom>
              <a:avLst/>
              <a:gdLst/>
              <a:ahLst/>
              <a:cxnLst/>
              <a:rect l="l" t="t" r="r" b="b"/>
              <a:pathLst>
                <a:path w="2261628" h="371453">
                  <a:moveTo>
                    <a:pt x="0" y="0"/>
                  </a:moveTo>
                  <a:lnTo>
                    <a:pt x="2261628" y="0"/>
                  </a:lnTo>
                  <a:lnTo>
                    <a:pt x="2261628" y="371453"/>
                  </a:lnTo>
                  <a:lnTo>
                    <a:pt x="0" y="371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6DDD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61628" cy="409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1.내 학점 한 눈에 보기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[전체], [전공], [전공필수], [교양], [교양필수], [공학소양], [일반], [평균 평점]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위 8가지 항목에 대해 체크하여 졸업까지 얼마나 남았는지 알 수 있습니다.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40561" y="2031868"/>
            <a:ext cx="8587119" cy="1067460"/>
            <a:chOff x="0" y="0"/>
            <a:chExt cx="2261628" cy="281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61628" cy="281142"/>
            </a:xfrm>
            <a:custGeom>
              <a:avLst/>
              <a:gdLst/>
              <a:ahLst/>
              <a:cxnLst/>
              <a:rect l="l" t="t" r="r" b="b"/>
              <a:pathLst>
                <a:path w="2261628" h="281142">
                  <a:moveTo>
                    <a:pt x="0" y="0"/>
                  </a:moveTo>
                  <a:lnTo>
                    <a:pt x="2261628" y="0"/>
                  </a:lnTo>
                  <a:lnTo>
                    <a:pt x="2261628" y="281142"/>
                  </a:lnTo>
                  <a:lnTo>
                    <a:pt x="0" y="281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61628" cy="31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407"/>
                </a:lnSpc>
              </a:pPr>
              <a:r>
                <a:rPr lang="en-US" sz="1719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제공 서비스는</a:t>
              </a:r>
            </a:p>
            <a:p>
              <a:pPr algn="l">
                <a:lnSpc>
                  <a:spcPts val="2407"/>
                </a:lnSpc>
              </a:pPr>
              <a:r>
                <a:rPr lang="en-US" sz="1719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[내 학점 한 눈에 보기], [다음 학기에 들으면 좋을 과목], [시간표 작성] 3가지 입니다.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40561" y="4967653"/>
            <a:ext cx="8587119" cy="1372260"/>
            <a:chOff x="0" y="0"/>
            <a:chExt cx="2261628" cy="3614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61628" cy="361418"/>
            </a:xfrm>
            <a:custGeom>
              <a:avLst/>
              <a:gdLst/>
              <a:ahLst/>
              <a:cxnLst/>
              <a:rect l="l" t="t" r="r" b="b"/>
              <a:pathLst>
                <a:path w="2261628" h="361418">
                  <a:moveTo>
                    <a:pt x="0" y="0"/>
                  </a:moveTo>
                  <a:lnTo>
                    <a:pt x="2261628" y="0"/>
                  </a:lnTo>
                  <a:lnTo>
                    <a:pt x="2261628" y="361418"/>
                  </a:lnTo>
                  <a:lnTo>
                    <a:pt x="0" y="3614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6DDD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61628" cy="399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2. 다음 학기에 들으면 좋을 과목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현재 수강 중인, 수강 완료인 과목을 고려하여 다음 학기에 들으면 과목을 list-up 해줍니다.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40561" y="6694137"/>
            <a:ext cx="8587119" cy="2019960"/>
            <a:chOff x="0" y="0"/>
            <a:chExt cx="2261628" cy="5320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61628" cy="532006"/>
            </a:xfrm>
            <a:custGeom>
              <a:avLst/>
              <a:gdLst/>
              <a:ahLst/>
              <a:cxnLst/>
              <a:rect l="l" t="t" r="r" b="b"/>
              <a:pathLst>
                <a:path w="2261628" h="532006">
                  <a:moveTo>
                    <a:pt x="0" y="0"/>
                  </a:moveTo>
                  <a:lnTo>
                    <a:pt x="2261628" y="0"/>
                  </a:lnTo>
                  <a:lnTo>
                    <a:pt x="2261628" y="532006"/>
                  </a:lnTo>
                  <a:lnTo>
                    <a:pt x="0" y="5320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6DDD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261628" cy="570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3. 시간표 작성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좌측에는 수강 가능한 과목들의 리스트가 존재하고, 우측에는 앞으로 남은 학기가 있습니다.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Drag and Drop 방식으로 시간표를 미리 작성해볼 수 있습니다. </a:t>
              </a:r>
            </a:p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각 학기마다 어떤 항목들이 얼마나 채워지는지 한 눈에 확인할 수 있습니다.</a:t>
              </a:r>
            </a:p>
            <a:p>
              <a:pPr algn="l">
                <a:lnSpc>
                  <a:spcPts val="2407"/>
                </a:lnSpc>
              </a:pPr>
              <a:endParaRPr lang="en-US" sz="171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3832" y="1270791"/>
            <a:ext cx="2597156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76239" y="1592813"/>
            <a:ext cx="15735522" cy="3550687"/>
            <a:chOff x="0" y="0"/>
            <a:chExt cx="4144335" cy="935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4335" cy="935160"/>
            </a:xfrm>
            <a:custGeom>
              <a:avLst/>
              <a:gdLst/>
              <a:ahLst/>
              <a:cxnLst/>
              <a:rect l="l" t="t" r="r" b="b"/>
              <a:pathLst>
                <a:path w="4144335" h="935160">
                  <a:moveTo>
                    <a:pt x="0" y="0"/>
                  </a:moveTo>
                  <a:lnTo>
                    <a:pt x="4144335" y="0"/>
                  </a:lnTo>
                  <a:lnTo>
                    <a:pt x="4144335" y="935160"/>
                  </a:lnTo>
                  <a:lnTo>
                    <a:pt x="0" y="935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44335" cy="982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947"/>
                </a:lnSpc>
              </a:pPr>
              <a:endParaRPr/>
            </a:p>
            <a:p>
              <a:pPr algn="l">
                <a:lnSpc>
                  <a:spcPts val="3947"/>
                </a:lnSpc>
              </a:pPr>
              <a:r>
                <a:rPr lang="en-US" sz="2819" b="1" u="sng">
                  <a:solidFill>
                    <a:srgbClr val="BA444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k8s란?</a:t>
              </a:r>
            </a:p>
            <a:p>
              <a:pPr algn="l">
                <a:lnSpc>
                  <a:spcPts val="3107"/>
                </a:lnSpc>
              </a:pPr>
              <a:endParaRPr lang="en-US" sz="2819" b="1" u="sng">
                <a:solidFill>
                  <a:srgbClr val="BA444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3107"/>
                </a:lnSpc>
              </a:pPr>
              <a:endParaRPr lang="en-US" sz="2819" b="1" u="sng">
                <a:solidFill>
                  <a:srgbClr val="BA444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3107"/>
                </a:lnSpc>
              </a:pPr>
              <a:endParaRPr lang="en-US" sz="2819" b="1" u="sng">
                <a:solidFill>
                  <a:srgbClr val="BA444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3107"/>
                </a:lnSpc>
              </a:pPr>
              <a:endParaRPr lang="en-US" sz="2819" b="1" u="sng">
                <a:solidFill>
                  <a:srgbClr val="BA444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3107"/>
                </a:lnSpc>
              </a:pPr>
              <a:r>
                <a:rPr lang="en-US" sz="2219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해당 아키텍처에서는 k8s의 경량화 모델인 k3s 사용             k3s를 사용한 CI/CD는 다음 순서를 따라감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6239" y="5143500"/>
            <a:ext cx="15735522" cy="4113451"/>
            <a:chOff x="0" y="0"/>
            <a:chExt cx="20980696" cy="5484601"/>
          </a:xfrm>
        </p:grpSpPr>
        <p:grpSp>
          <p:nvGrpSpPr>
            <p:cNvPr id="7" name="Group 7"/>
            <p:cNvGrpSpPr/>
            <p:nvPr/>
          </p:nvGrpSpPr>
          <p:grpSpPr>
            <a:xfrm>
              <a:off x="9531203" y="0"/>
              <a:ext cx="11449492" cy="1067680"/>
              <a:chOff x="0" y="0"/>
              <a:chExt cx="2261628" cy="2109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61628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2261628" h="210900">
                    <a:moveTo>
                      <a:pt x="0" y="0"/>
                    </a:moveTo>
                    <a:lnTo>
                      <a:pt x="2261628" y="0"/>
                    </a:lnTo>
                    <a:lnTo>
                      <a:pt x="2261628" y="210900"/>
                    </a:lnTo>
                    <a:lnTo>
                      <a:pt x="0" y="2109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E6DDD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261628" cy="24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407"/>
                  </a:lnSpc>
                </a:pPr>
                <a:r>
                  <a:rPr lang="en-US" sz="1719">
                    <a:solidFill>
                      <a:srgbClr val="090807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1. 백엔드, 프론트엔드 별 서비스 도커 이미지 빌드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9531203" y="1468761"/>
              <a:ext cx="11449492" cy="1067680"/>
              <a:chOff x="0" y="0"/>
              <a:chExt cx="2261628" cy="2109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261628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2261628" h="210900">
                    <a:moveTo>
                      <a:pt x="0" y="0"/>
                    </a:moveTo>
                    <a:lnTo>
                      <a:pt x="2261628" y="0"/>
                    </a:lnTo>
                    <a:lnTo>
                      <a:pt x="2261628" y="210900"/>
                    </a:lnTo>
                    <a:lnTo>
                      <a:pt x="0" y="2109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E6DDD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2261628" cy="24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407"/>
                  </a:lnSpc>
                </a:pPr>
                <a:r>
                  <a:rPr lang="en-US" sz="1719">
                    <a:solidFill>
                      <a:srgbClr val="090807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2. Harbor registry에 image 업로드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9531203" y="2942841"/>
              <a:ext cx="11449492" cy="1067680"/>
              <a:chOff x="0" y="0"/>
              <a:chExt cx="2261628" cy="2109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61628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2261628" h="210900">
                    <a:moveTo>
                      <a:pt x="0" y="0"/>
                    </a:moveTo>
                    <a:lnTo>
                      <a:pt x="2261628" y="0"/>
                    </a:lnTo>
                    <a:lnTo>
                      <a:pt x="2261628" y="210900"/>
                    </a:lnTo>
                    <a:lnTo>
                      <a:pt x="0" y="2109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E6DDD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2261628" cy="24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407"/>
                  </a:lnSpc>
                </a:pPr>
                <a:r>
                  <a:rPr lang="en-US" sz="1719">
                    <a:solidFill>
                      <a:srgbClr val="090807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3. Kustomization 사용하여 k8s manifest 업데이트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9531203" y="4416921"/>
              <a:ext cx="11449492" cy="1067680"/>
              <a:chOff x="0" y="0"/>
              <a:chExt cx="2261628" cy="2109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261628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2261628" h="210900">
                    <a:moveTo>
                      <a:pt x="0" y="0"/>
                    </a:moveTo>
                    <a:lnTo>
                      <a:pt x="2261628" y="0"/>
                    </a:lnTo>
                    <a:lnTo>
                      <a:pt x="2261628" y="210900"/>
                    </a:lnTo>
                    <a:lnTo>
                      <a:pt x="0" y="2109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E6DDD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261628" cy="24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407"/>
                  </a:lnSpc>
                </a:pPr>
                <a:r>
                  <a:rPr lang="en-US" sz="1719">
                    <a:solidFill>
                      <a:srgbClr val="090807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4. 배포(full cycle 자동화되어 있어 deploy 커맨드 하나로 전체 CI/CD)</a:t>
                </a:r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0" y="0"/>
              <a:ext cx="7665374" cy="5484601"/>
            </a:xfrm>
            <a:custGeom>
              <a:avLst/>
              <a:gdLst/>
              <a:ahLst/>
              <a:cxnLst/>
              <a:rect l="l" t="t" r="r" b="b"/>
              <a:pathLst>
                <a:path w="7665374" h="5484601">
                  <a:moveTo>
                    <a:pt x="0" y="0"/>
                  </a:moveTo>
                  <a:lnTo>
                    <a:pt x="7665374" y="0"/>
                  </a:lnTo>
                  <a:lnTo>
                    <a:pt x="7665374" y="5484601"/>
                  </a:lnTo>
                  <a:lnTo>
                    <a:pt x="0" y="5484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2" r="-17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23832" y="765070"/>
            <a:ext cx="27021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02. Key Features 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23940" y="1206395"/>
            <a:ext cx="3341153" cy="1905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33810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03. Final Architecture</a:t>
            </a:r>
          </a:p>
        </p:txBody>
      </p:sp>
      <p:sp>
        <p:nvSpPr>
          <p:cNvPr id="4" name="Freeform 4"/>
          <p:cNvSpPr/>
          <p:nvPr/>
        </p:nvSpPr>
        <p:spPr>
          <a:xfrm>
            <a:off x="726139" y="1531331"/>
            <a:ext cx="3974664" cy="7726969"/>
          </a:xfrm>
          <a:custGeom>
            <a:avLst/>
            <a:gdLst/>
            <a:ahLst/>
            <a:cxnLst/>
            <a:rect l="l" t="t" r="r" b="b"/>
            <a:pathLst>
              <a:path w="3974664" h="7726969">
                <a:moveTo>
                  <a:pt x="0" y="0"/>
                </a:moveTo>
                <a:lnTo>
                  <a:pt x="3974664" y="0"/>
                </a:lnTo>
                <a:lnTo>
                  <a:pt x="3974664" y="7726969"/>
                </a:lnTo>
                <a:lnTo>
                  <a:pt x="0" y="7726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1317</Words>
  <Application>Microsoft Office PowerPoint</Application>
  <PresentationFormat>사용자 지정</PresentationFormat>
  <Paragraphs>243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6" baseType="lpstr">
      <vt:lpstr>Nanum Gothic</vt:lpstr>
      <vt:lpstr>Canva Sans Bold</vt:lpstr>
      <vt:lpstr>Canva Sans</vt:lpstr>
      <vt:lpstr>Source Han Sans KR Bold</vt:lpstr>
      <vt:lpstr>Nanum Square</vt:lpstr>
      <vt:lpstr>Source Han Sans KR</vt:lpstr>
      <vt:lpstr>Raleway Bold</vt:lpstr>
      <vt:lpstr> Avenir Next Arabic Medium</vt:lpstr>
      <vt:lpstr>Raleway</vt:lpstr>
      <vt:lpstr>Arial</vt:lpstr>
      <vt:lpstr> Avenir Next Arabic Semi-Bold</vt:lpstr>
      <vt:lpstr>Nanum Gothic Bold</vt:lpstr>
      <vt:lpstr>Calibri</vt:lpstr>
      <vt:lpstr>Arimo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채민관</cp:lastModifiedBy>
  <cp:revision>2</cp:revision>
  <dcterms:created xsi:type="dcterms:W3CDTF">2006-08-16T00:00:00Z</dcterms:created>
  <dcterms:modified xsi:type="dcterms:W3CDTF">2024-12-10T04:35:30Z</dcterms:modified>
  <dc:identifier>DAGYGFZFNNM</dc:identifier>
</cp:coreProperties>
</file>